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media/image7.jpg" ContentType="image/jpeg"/>
  <Override PartName="/ppt/theme/theme11.xml" ContentType="application/vnd.openxmlformats-officedocument.theme+xml"/>
  <Override PartName="/ppt/media/image8.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4.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8" r:id="rId4"/>
    <p:sldMasterId id="2147483690" r:id="rId5"/>
    <p:sldMasterId id="2147483702" r:id="rId6"/>
    <p:sldMasterId id="2147483726" r:id="rId7"/>
    <p:sldMasterId id="2147483738" r:id="rId8"/>
    <p:sldMasterId id="2147483762" r:id="rId9"/>
    <p:sldMasterId id="2147483774" r:id="rId10"/>
  </p:sldMasterIdLst>
  <p:notesMasterIdLst>
    <p:notesMasterId r:id="rId86"/>
  </p:notesMasterIdLst>
  <p:sldIdLst>
    <p:sldId id="347" r:id="rId11"/>
    <p:sldId id="256" r:id="rId12"/>
    <p:sldId id="271" r:id="rId13"/>
    <p:sldId id="257" r:id="rId14"/>
    <p:sldId id="258" r:id="rId15"/>
    <p:sldId id="259" r:id="rId16"/>
    <p:sldId id="260" r:id="rId17"/>
    <p:sldId id="261" r:id="rId18"/>
    <p:sldId id="264" r:id="rId19"/>
    <p:sldId id="265" r:id="rId20"/>
    <p:sldId id="266" r:id="rId21"/>
    <p:sldId id="267" r:id="rId22"/>
    <p:sldId id="268" r:id="rId23"/>
    <p:sldId id="269" r:id="rId24"/>
    <p:sldId id="270" r:id="rId25"/>
    <p:sldId id="339" r:id="rId26"/>
    <p:sldId id="340" r:id="rId27"/>
    <p:sldId id="341" r:id="rId28"/>
    <p:sldId id="263" r:id="rId29"/>
    <p:sldId id="342" r:id="rId30"/>
    <p:sldId id="343" r:id="rId31"/>
    <p:sldId id="344" r:id="rId32"/>
    <p:sldId id="345" r:id="rId33"/>
    <p:sldId id="346"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94" r:id="rId55"/>
    <p:sldId id="295" r:id="rId56"/>
    <p:sldId id="296" r:id="rId57"/>
    <p:sldId id="297" r:id="rId58"/>
    <p:sldId id="298" r:id="rId59"/>
    <p:sldId id="299" r:id="rId60"/>
    <p:sldId id="300" r:id="rId61"/>
    <p:sldId id="301" r:id="rId62"/>
    <p:sldId id="313" r:id="rId63"/>
    <p:sldId id="314" r:id="rId64"/>
    <p:sldId id="315" r:id="rId65"/>
    <p:sldId id="316" r:id="rId66"/>
    <p:sldId id="317" r:id="rId67"/>
    <p:sldId id="318" r:id="rId68"/>
    <p:sldId id="338" r:id="rId69"/>
    <p:sldId id="348" r:id="rId70"/>
    <p:sldId id="321" r:id="rId71"/>
    <p:sldId id="322" r:id="rId72"/>
    <p:sldId id="323" r:id="rId73"/>
    <p:sldId id="324" r:id="rId74"/>
    <p:sldId id="325" r:id="rId75"/>
    <p:sldId id="326" r:id="rId76"/>
    <p:sldId id="349" r:id="rId77"/>
    <p:sldId id="350" r:id="rId78"/>
    <p:sldId id="351" r:id="rId79"/>
    <p:sldId id="352" r:id="rId80"/>
    <p:sldId id="353" r:id="rId81"/>
    <p:sldId id="354" r:id="rId82"/>
    <p:sldId id="355" r:id="rId83"/>
    <p:sldId id="356" r:id="rId84"/>
    <p:sldId id="334"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2D5C67CF-CCAB-4E21-AD56-0CE011FD2D7F}">
          <p14:sldIdLst>
            <p14:sldId id="347"/>
            <p14:sldId id="256"/>
          </p14:sldIdLst>
        </p14:section>
        <p14:section name="Panel 1: Central Valley Workforce Vital Signs" id="{D7AC4C1A-2782-414A-B51D-12FB0D1EA275}">
          <p14:sldIdLst>
            <p14:sldId id="271"/>
            <p14:sldId id="257"/>
            <p14:sldId id="258"/>
            <p14:sldId id="259"/>
            <p14:sldId id="260"/>
            <p14:sldId id="261"/>
            <p14:sldId id="264"/>
            <p14:sldId id="265"/>
            <p14:sldId id="266"/>
            <p14:sldId id="267"/>
            <p14:sldId id="268"/>
            <p14:sldId id="269"/>
            <p14:sldId id="270"/>
            <p14:sldId id="339"/>
            <p14:sldId id="340"/>
            <p14:sldId id="341"/>
            <p14:sldId id="263"/>
            <p14:sldId id="342"/>
            <p14:sldId id="343"/>
            <p14:sldId id="344"/>
            <p14:sldId id="345"/>
            <p14:sldId id="346"/>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13"/>
            <p14:sldId id="314"/>
            <p14:sldId id="315"/>
            <p14:sldId id="316"/>
            <p14:sldId id="317"/>
            <p14:sldId id="318"/>
            <p14:sldId id="338"/>
            <p14:sldId id="348"/>
            <p14:sldId id="321"/>
            <p14:sldId id="322"/>
            <p14:sldId id="323"/>
            <p14:sldId id="324"/>
            <p14:sldId id="325"/>
            <p14:sldId id="326"/>
            <p14:sldId id="349"/>
            <p14:sldId id="350"/>
            <p14:sldId id="351"/>
            <p14:sldId id="352"/>
            <p14:sldId id="353"/>
            <p14:sldId id="354"/>
            <p14:sldId id="355"/>
            <p14:sldId id="356"/>
            <p14:sldId id="33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Brent Orrell" initials="BO" lastIdx="5" clrIdx="0">
    <p:extLst>
      <p:ext uri="{19B8F6BF-5375-455C-9EA6-DF929625EA0E}">
        <p15:presenceInfo xmlns:p15="http://schemas.microsoft.com/office/powerpoint/2012/main" userId="S-1-5-21-2141900010-1484882721-2352971381-29531" providerId="AD"/>
      </p:ext>
    </p:extLst>
  </p:cmAuthor>
  <p:cmAuthor id="4" name="Hunter Dixon" initials="HD" lastIdx="3" clrIdx="1">
    <p:extLst>
      <p:ext uri="{19B8F6BF-5375-455C-9EA6-DF929625EA0E}">
        <p15:presenceInfo xmlns:p15="http://schemas.microsoft.com/office/powerpoint/2012/main" userId="S-1-5-21-2141900010-1484882721-2352971381-312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8" autoAdjust="0"/>
    <p:restoredTop sz="94660"/>
  </p:normalViewPr>
  <p:slideViewPr>
    <p:cSldViewPr snapToGrid="0">
      <p:cViewPr varScale="1">
        <p:scale>
          <a:sx n="45" d="100"/>
          <a:sy n="45" d="100"/>
        </p:scale>
        <p:origin x="147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slide" Target="slides/slide74.xml"/><Relationship Id="rId89"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theme" Target="theme/theme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benjamin.goren\Documents\Ag_Census_Book_Files\Full%20Time%20and%20Part%20Time%20Employees%201948-20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benjamin.goren\Documents\Ag_Census_Book_Files\Full%20Time%20and%20Part%20Time%20Employees%201948-202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benjamin.goren\Documents\Ag_Census_Book_Files\Full%20Time%20Equivalent%20Employees%201948-202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benjamin.goren\Documents\Ag_Census_Book_Files\Full%20Time%20Equivalent%20Employees%201948-202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benjamin.goren\Documents\Ag_Census_Book_Files\Stacked%20Bar%20Graph%20Exampl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benjamin.goren\Documents\Ag_Census_Book_Files\Stacked%20Bar%20Graph%20Example.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1.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ysClr val="windowText" lastClr="000000"/>
                </a:solidFill>
                <a:latin typeface="+mn-lt"/>
                <a:ea typeface="+mn-ea"/>
                <a:cs typeface="+mn-cs"/>
              </a:defRPr>
            </a:pPr>
            <a:r>
              <a:rPr lang="en-US" sz="2400" b="1" i="0" baseline="0" dirty="0">
                <a:solidFill>
                  <a:srgbClr val="203864"/>
                </a:solidFill>
                <a:effectLst/>
              </a:rPr>
              <a:t>FY2022 US Department of Agriculture Budget Authority</a:t>
            </a:r>
            <a:endParaRPr lang="en-US" sz="2400" b="1" dirty="0">
              <a:solidFill>
                <a:srgbClr val="203864"/>
              </a:solidFill>
              <a:effectLst/>
            </a:endParaRPr>
          </a:p>
          <a:p>
            <a:pPr>
              <a:defRPr sz="1600">
                <a:solidFill>
                  <a:sysClr val="windowText" lastClr="000000"/>
                </a:solidFill>
              </a:defRPr>
            </a:pPr>
            <a:r>
              <a:rPr lang="en-US" sz="2400" b="1" i="0" baseline="0" dirty="0">
                <a:solidFill>
                  <a:srgbClr val="203864"/>
                </a:solidFill>
                <a:effectLst/>
              </a:rPr>
              <a:t>Total: $236 billion</a:t>
            </a:r>
            <a:endParaRPr lang="en-US" sz="2400" b="1" dirty="0">
              <a:solidFill>
                <a:srgbClr val="203864"/>
              </a:solidFill>
              <a:effectLst/>
            </a:endParaRPr>
          </a:p>
        </c:rich>
      </c:tx>
      <c:layout>
        <c:manualLayout>
          <c:xMode val="edge"/>
          <c:yMode val="edge"/>
          <c:x val="0.22054887945991894"/>
          <c:y val="5.3203452484621987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ysClr val="windowText" lastClr="000000"/>
              </a:solidFill>
              <a:latin typeface="+mn-lt"/>
              <a:ea typeface="+mn-ea"/>
              <a:cs typeface="+mn-cs"/>
            </a:defRPr>
          </a:pPr>
          <a:endParaRPr lang="en-US"/>
        </a:p>
      </c:txPr>
    </c:title>
    <c:autoTitleDeleted val="0"/>
    <c:plotArea>
      <c:layout/>
      <c:pieChart>
        <c:varyColors val="1"/>
        <c:dLbls>
          <c:showLegendKey val="0"/>
          <c:showVal val="1"/>
          <c:showCatName val="0"/>
          <c:showSerName val="0"/>
          <c:showPercent val="0"/>
          <c:showBubbleSize val="0"/>
          <c:showLeaderLines val="0"/>
        </c:dLbls>
        <c:firstSliceAng val="105"/>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Full and Part Time Employees,</a:t>
            </a:r>
            <a:r>
              <a:rPr lang="en-US" sz="1800" b="1" baseline="0"/>
              <a:t> 1948-2022 (Millions)</a:t>
            </a:r>
            <a:endParaRPr lang="en-US" sz="1800" b="1"/>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1"/>
          <c:tx>
            <c:strRef>
              <c:f>'Full Time and Part Time Employe'!$B$10</c:f>
              <c:strCache>
                <c:ptCount val="1"/>
                <c:pt idx="0">
                  <c:v>Farms (Left Axis)</c:v>
                </c:pt>
              </c:strCache>
            </c:strRef>
          </c:tx>
          <c:spPr>
            <a:ln w="28575" cap="rnd">
              <a:solidFill>
                <a:schemeClr val="accent2"/>
              </a:solidFill>
              <a:round/>
            </a:ln>
            <a:effectLst/>
          </c:spPr>
          <c:marker>
            <c:symbol val="none"/>
          </c:marker>
          <c:cat>
            <c:strRef>
              <c:f>'Full Time and Part Time Employe'!$C$4:$BY$4</c:f>
              <c:strCache>
                <c:ptCount val="75"/>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4">
                  <c:v>1972</c:v>
                </c:pt>
                <c:pt idx="25">
                  <c:v>1973</c:v>
                </c:pt>
                <c:pt idx="26">
                  <c:v>1974</c:v>
                </c:pt>
                <c:pt idx="27">
                  <c:v>1975</c:v>
                </c:pt>
                <c:pt idx="28">
                  <c:v>1976</c:v>
                </c:pt>
                <c:pt idx="29">
                  <c:v>1977</c:v>
                </c:pt>
                <c:pt idx="30">
                  <c:v>1978</c:v>
                </c:pt>
                <c:pt idx="31">
                  <c:v>1979</c:v>
                </c:pt>
                <c:pt idx="32">
                  <c:v>1980</c:v>
                </c:pt>
                <c:pt idx="33">
                  <c:v>1981</c:v>
                </c:pt>
                <c:pt idx="34">
                  <c:v>1982</c:v>
                </c:pt>
                <c:pt idx="35">
                  <c:v>1983</c:v>
                </c:pt>
                <c:pt idx="36">
                  <c:v>1984</c:v>
                </c:pt>
                <c:pt idx="37">
                  <c:v>1985</c:v>
                </c:pt>
                <c:pt idx="38">
                  <c:v>1986</c:v>
                </c:pt>
                <c:pt idx="39">
                  <c:v>1987</c:v>
                </c:pt>
                <c:pt idx="40">
                  <c:v>1988</c:v>
                </c:pt>
                <c:pt idx="41">
                  <c:v>1989</c:v>
                </c:pt>
                <c:pt idx="42">
                  <c:v>1990</c:v>
                </c:pt>
                <c:pt idx="43">
                  <c:v>1991</c:v>
                </c:pt>
                <c:pt idx="44">
                  <c:v>1992</c:v>
                </c:pt>
                <c:pt idx="45">
                  <c:v>1993</c:v>
                </c:pt>
                <c:pt idx="46">
                  <c:v>1994</c:v>
                </c:pt>
                <c:pt idx="47">
                  <c:v>1995</c:v>
                </c:pt>
                <c:pt idx="48">
                  <c:v>1996</c:v>
                </c:pt>
                <c:pt idx="49">
                  <c:v>1997</c:v>
                </c:pt>
                <c:pt idx="50">
                  <c:v>1998*</c:v>
                </c:pt>
                <c:pt idx="51">
                  <c:v>1999</c:v>
                </c:pt>
                <c:pt idx="52">
                  <c:v>2000</c:v>
                </c:pt>
                <c:pt idx="53">
                  <c:v>2001</c:v>
                </c:pt>
                <c:pt idx="54">
                  <c:v>2002</c:v>
                </c:pt>
                <c:pt idx="55">
                  <c:v>2003</c:v>
                </c:pt>
                <c:pt idx="56">
                  <c:v>2004</c:v>
                </c:pt>
                <c:pt idx="57">
                  <c:v>2005</c:v>
                </c:pt>
                <c:pt idx="58">
                  <c:v>2006</c:v>
                </c:pt>
                <c:pt idx="59">
                  <c:v>2007</c:v>
                </c:pt>
                <c:pt idx="60">
                  <c:v>2008</c:v>
                </c:pt>
                <c:pt idx="61">
                  <c:v>2009</c:v>
                </c:pt>
                <c:pt idx="62">
                  <c:v>2010</c:v>
                </c:pt>
                <c:pt idx="63">
                  <c:v>2011</c:v>
                </c:pt>
                <c:pt idx="64">
                  <c:v>2012</c:v>
                </c:pt>
                <c:pt idx="65">
                  <c:v>2013</c:v>
                </c:pt>
                <c:pt idx="66">
                  <c:v>2014</c:v>
                </c:pt>
                <c:pt idx="67">
                  <c:v>2015</c:v>
                </c:pt>
                <c:pt idx="68">
                  <c:v>2016</c:v>
                </c:pt>
                <c:pt idx="69">
                  <c:v>2017</c:v>
                </c:pt>
                <c:pt idx="70">
                  <c:v>2018</c:v>
                </c:pt>
                <c:pt idx="71">
                  <c:v>2019</c:v>
                </c:pt>
                <c:pt idx="72">
                  <c:v>2020</c:v>
                </c:pt>
                <c:pt idx="73">
                  <c:v>2021</c:v>
                </c:pt>
                <c:pt idx="74">
                  <c:v>2022</c:v>
                </c:pt>
              </c:strCache>
            </c:strRef>
          </c:cat>
          <c:val>
            <c:numRef>
              <c:f>'Full Time and Part Time Employe'!$C$10:$BY$10</c:f>
              <c:numCache>
                <c:formatCode>General</c:formatCode>
                <c:ptCount val="75"/>
                <c:pt idx="0">
                  <c:v>2.3370000000000002</c:v>
                </c:pt>
                <c:pt idx="1">
                  <c:v>2.2519999999999998</c:v>
                </c:pt>
                <c:pt idx="2">
                  <c:v>2.3290000000000002</c:v>
                </c:pt>
                <c:pt idx="3">
                  <c:v>2.2360000000000002</c:v>
                </c:pt>
                <c:pt idx="4">
                  <c:v>2.1520000000000001</c:v>
                </c:pt>
                <c:pt idx="5">
                  <c:v>2.0990000000000002</c:v>
                </c:pt>
                <c:pt idx="6">
                  <c:v>2.1230000000000002</c:v>
                </c:pt>
                <c:pt idx="7">
                  <c:v>2.056</c:v>
                </c:pt>
                <c:pt idx="8">
                  <c:v>1.9590000000000001</c:v>
                </c:pt>
                <c:pt idx="9">
                  <c:v>1.9319999999999999</c:v>
                </c:pt>
                <c:pt idx="10">
                  <c:v>1.974</c:v>
                </c:pt>
                <c:pt idx="11">
                  <c:v>1.956</c:v>
                </c:pt>
                <c:pt idx="12">
                  <c:v>1.907</c:v>
                </c:pt>
                <c:pt idx="13">
                  <c:v>1.9179999999999999</c:v>
                </c:pt>
                <c:pt idx="14">
                  <c:v>1.8580000000000001</c:v>
                </c:pt>
                <c:pt idx="15">
                  <c:v>1.8149999999999999</c:v>
                </c:pt>
                <c:pt idx="16">
                  <c:v>1.637</c:v>
                </c:pt>
                <c:pt idx="17">
                  <c:v>1.516</c:v>
                </c:pt>
                <c:pt idx="18">
                  <c:v>1.393</c:v>
                </c:pt>
                <c:pt idx="19">
                  <c:v>1.286</c:v>
                </c:pt>
                <c:pt idx="20">
                  <c:v>1.252</c:v>
                </c:pt>
                <c:pt idx="21">
                  <c:v>1.2270000000000001</c:v>
                </c:pt>
                <c:pt idx="22">
                  <c:v>1.244</c:v>
                </c:pt>
                <c:pt idx="23">
                  <c:v>1.232</c:v>
                </c:pt>
                <c:pt idx="24">
                  <c:v>1.2270000000000001</c:v>
                </c:pt>
                <c:pt idx="25">
                  <c:v>1.2689999999999999</c:v>
                </c:pt>
                <c:pt idx="26">
                  <c:v>1.3560000000000001</c:v>
                </c:pt>
                <c:pt idx="27">
                  <c:v>1.36</c:v>
                </c:pt>
                <c:pt idx="28">
                  <c:v>1.421</c:v>
                </c:pt>
                <c:pt idx="29">
                  <c:v>1.341</c:v>
                </c:pt>
                <c:pt idx="30">
                  <c:v>1.268</c:v>
                </c:pt>
                <c:pt idx="31">
                  <c:v>1.2729999999999999</c:v>
                </c:pt>
                <c:pt idx="32">
                  <c:v>1.3029999999999999</c:v>
                </c:pt>
                <c:pt idx="33">
                  <c:v>1.256</c:v>
                </c:pt>
                <c:pt idx="34">
                  <c:v>1.1930000000000001</c:v>
                </c:pt>
                <c:pt idx="35">
                  <c:v>1.2909999999999999</c:v>
                </c:pt>
                <c:pt idx="36">
                  <c:v>1.161</c:v>
                </c:pt>
                <c:pt idx="37">
                  <c:v>1.0069999999999999</c:v>
                </c:pt>
                <c:pt idx="38">
                  <c:v>0.95299999999999996</c:v>
                </c:pt>
                <c:pt idx="39">
                  <c:v>0.96399999999999997</c:v>
                </c:pt>
                <c:pt idx="40">
                  <c:v>1.002</c:v>
                </c:pt>
                <c:pt idx="41">
                  <c:v>0.92800000000000005</c:v>
                </c:pt>
                <c:pt idx="42">
                  <c:v>0.91900000000000004</c:v>
                </c:pt>
                <c:pt idx="43">
                  <c:v>0.90900000000000003</c:v>
                </c:pt>
                <c:pt idx="44">
                  <c:v>0.86499999999999999</c:v>
                </c:pt>
                <c:pt idx="45">
                  <c:v>0.85699999999999998</c:v>
                </c:pt>
                <c:pt idx="46">
                  <c:v>0.83899999999999997</c:v>
                </c:pt>
                <c:pt idx="47">
                  <c:v>0.86699999999999999</c:v>
                </c:pt>
                <c:pt idx="48">
                  <c:v>0.83099999999999996</c:v>
                </c:pt>
                <c:pt idx="49">
                  <c:v>0.875</c:v>
                </c:pt>
                <c:pt idx="50">
                  <c:v>0.85599999999999998</c:v>
                </c:pt>
                <c:pt idx="51">
                  <c:v>0.90300000000000002</c:v>
                </c:pt>
                <c:pt idx="52">
                  <c:v>0.877</c:v>
                </c:pt>
                <c:pt idx="53">
                  <c:v>0.873</c:v>
                </c:pt>
                <c:pt idx="54">
                  <c:v>0.872</c:v>
                </c:pt>
                <c:pt idx="55">
                  <c:v>0.88500000000000001</c:v>
                </c:pt>
                <c:pt idx="56">
                  <c:v>0.82499999999999996</c:v>
                </c:pt>
                <c:pt idx="57">
                  <c:v>0.78</c:v>
                </c:pt>
                <c:pt idx="58">
                  <c:v>0.752</c:v>
                </c:pt>
                <c:pt idx="59">
                  <c:v>0.751</c:v>
                </c:pt>
                <c:pt idx="60">
                  <c:v>0.73199999999999998</c:v>
                </c:pt>
                <c:pt idx="61">
                  <c:v>0.73899999999999999</c:v>
                </c:pt>
                <c:pt idx="62">
                  <c:v>0.754</c:v>
                </c:pt>
                <c:pt idx="63">
                  <c:v>0.76300000000000001</c:v>
                </c:pt>
                <c:pt idx="64">
                  <c:v>0.78</c:v>
                </c:pt>
                <c:pt idx="65">
                  <c:v>0.78900000000000003</c:v>
                </c:pt>
                <c:pt idx="66">
                  <c:v>0.80300000000000005</c:v>
                </c:pt>
                <c:pt idx="67">
                  <c:v>0.81699999999999995</c:v>
                </c:pt>
                <c:pt idx="68">
                  <c:v>0.82</c:v>
                </c:pt>
                <c:pt idx="69">
                  <c:v>0.81899999999999995</c:v>
                </c:pt>
                <c:pt idx="70">
                  <c:v>0.81399999999999995</c:v>
                </c:pt>
                <c:pt idx="71">
                  <c:v>0.81299999999999994</c:v>
                </c:pt>
                <c:pt idx="72">
                  <c:v>0.80900000000000005</c:v>
                </c:pt>
                <c:pt idx="73">
                  <c:v>0.81100000000000005</c:v>
                </c:pt>
                <c:pt idx="74">
                  <c:v>0.81399999999999995</c:v>
                </c:pt>
              </c:numCache>
            </c:numRef>
          </c:val>
          <c:smooth val="0"/>
          <c:extLst>
            <c:ext xmlns:c16="http://schemas.microsoft.com/office/drawing/2014/chart" uri="{C3380CC4-5D6E-409C-BE32-E72D297353CC}">
              <c16:uniqueId val="{00000000-B6F1-4A06-9309-774EE3A14269}"/>
            </c:ext>
          </c:extLst>
        </c:ser>
        <c:dLbls>
          <c:showLegendKey val="0"/>
          <c:showVal val="0"/>
          <c:showCatName val="0"/>
          <c:showSerName val="0"/>
          <c:showPercent val="0"/>
          <c:showBubbleSize val="0"/>
        </c:dLbls>
        <c:marker val="1"/>
        <c:smooth val="0"/>
        <c:axId val="547583488"/>
        <c:axId val="547584800"/>
        <c:extLst>
          <c:ext xmlns:c15="http://schemas.microsoft.com/office/drawing/2012/chart" uri="{02D57815-91ED-43cb-92C2-25804820EDAC}">
            <c15:filteredLineSeries>
              <c15:ser>
                <c:idx val="3"/>
                <c:order val="3"/>
                <c:tx>
                  <c:strRef>
                    <c:extLst>
                      <c:ext uri="{02D57815-91ED-43cb-92C2-25804820EDAC}">
                        <c15:formulaRef>
                          <c15:sqref>'Full Time and Part Time Employe'!$BA$17</c15:sqref>
                        </c15:formulaRef>
                      </c:ext>
                    </c:extLst>
                    <c:strCache>
                      <c:ptCount val="1"/>
                    </c:strCache>
                  </c:strRef>
                </c:tx>
                <c:spPr>
                  <a:ln w="28575" cap="rnd">
                    <a:solidFill>
                      <a:schemeClr val="accent2"/>
                    </a:solidFill>
                    <a:round/>
                  </a:ln>
                  <a:effectLst/>
                </c:spPr>
                <c:marker>
                  <c:symbol val="none"/>
                </c:marker>
                <c:cat>
                  <c:strRef>
                    <c:extLst>
                      <c:ext uri="{02D57815-91ED-43cb-92C2-25804820EDAC}">
                        <c15:formulaRef>
                          <c15:sqref>'Full Time and Part Time Employe'!$C$4:$BY$4</c15:sqref>
                        </c15:formulaRef>
                      </c:ext>
                    </c:extLst>
                    <c:strCache>
                      <c:ptCount val="75"/>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4">
                        <c:v>1972</c:v>
                      </c:pt>
                      <c:pt idx="25">
                        <c:v>1973</c:v>
                      </c:pt>
                      <c:pt idx="26">
                        <c:v>1974</c:v>
                      </c:pt>
                      <c:pt idx="27">
                        <c:v>1975</c:v>
                      </c:pt>
                      <c:pt idx="28">
                        <c:v>1976</c:v>
                      </c:pt>
                      <c:pt idx="29">
                        <c:v>1977</c:v>
                      </c:pt>
                      <c:pt idx="30">
                        <c:v>1978</c:v>
                      </c:pt>
                      <c:pt idx="31">
                        <c:v>1979</c:v>
                      </c:pt>
                      <c:pt idx="32">
                        <c:v>1980</c:v>
                      </c:pt>
                      <c:pt idx="33">
                        <c:v>1981</c:v>
                      </c:pt>
                      <c:pt idx="34">
                        <c:v>1982</c:v>
                      </c:pt>
                      <c:pt idx="35">
                        <c:v>1983</c:v>
                      </c:pt>
                      <c:pt idx="36">
                        <c:v>1984</c:v>
                      </c:pt>
                      <c:pt idx="37">
                        <c:v>1985</c:v>
                      </c:pt>
                      <c:pt idx="38">
                        <c:v>1986</c:v>
                      </c:pt>
                      <c:pt idx="39">
                        <c:v>1987</c:v>
                      </c:pt>
                      <c:pt idx="40">
                        <c:v>1988</c:v>
                      </c:pt>
                      <c:pt idx="41">
                        <c:v>1989</c:v>
                      </c:pt>
                      <c:pt idx="42">
                        <c:v>1990</c:v>
                      </c:pt>
                      <c:pt idx="43">
                        <c:v>1991</c:v>
                      </c:pt>
                      <c:pt idx="44">
                        <c:v>1992</c:v>
                      </c:pt>
                      <c:pt idx="45">
                        <c:v>1993</c:v>
                      </c:pt>
                      <c:pt idx="46">
                        <c:v>1994</c:v>
                      </c:pt>
                      <c:pt idx="47">
                        <c:v>1995</c:v>
                      </c:pt>
                      <c:pt idx="48">
                        <c:v>1996</c:v>
                      </c:pt>
                      <c:pt idx="49">
                        <c:v>1997</c:v>
                      </c:pt>
                      <c:pt idx="50">
                        <c:v>1998*</c:v>
                      </c:pt>
                      <c:pt idx="51">
                        <c:v>1999</c:v>
                      </c:pt>
                      <c:pt idx="52">
                        <c:v>2000</c:v>
                      </c:pt>
                      <c:pt idx="53">
                        <c:v>2001</c:v>
                      </c:pt>
                      <c:pt idx="54">
                        <c:v>2002</c:v>
                      </c:pt>
                      <c:pt idx="55">
                        <c:v>2003</c:v>
                      </c:pt>
                      <c:pt idx="56">
                        <c:v>2004</c:v>
                      </c:pt>
                      <c:pt idx="57">
                        <c:v>2005</c:v>
                      </c:pt>
                      <c:pt idx="58">
                        <c:v>2006</c:v>
                      </c:pt>
                      <c:pt idx="59">
                        <c:v>2007</c:v>
                      </c:pt>
                      <c:pt idx="60">
                        <c:v>2008</c:v>
                      </c:pt>
                      <c:pt idx="61">
                        <c:v>2009</c:v>
                      </c:pt>
                      <c:pt idx="62">
                        <c:v>2010</c:v>
                      </c:pt>
                      <c:pt idx="63">
                        <c:v>2011</c:v>
                      </c:pt>
                      <c:pt idx="64">
                        <c:v>2012</c:v>
                      </c:pt>
                      <c:pt idx="65">
                        <c:v>2013</c:v>
                      </c:pt>
                      <c:pt idx="66">
                        <c:v>2014</c:v>
                      </c:pt>
                      <c:pt idx="67">
                        <c:v>2015</c:v>
                      </c:pt>
                      <c:pt idx="68">
                        <c:v>2016</c:v>
                      </c:pt>
                      <c:pt idx="69">
                        <c:v>2017</c:v>
                      </c:pt>
                      <c:pt idx="70">
                        <c:v>2018</c:v>
                      </c:pt>
                      <c:pt idx="71">
                        <c:v>2019</c:v>
                      </c:pt>
                      <c:pt idx="72">
                        <c:v>2020</c:v>
                      </c:pt>
                      <c:pt idx="73">
                        <c:v>2021</c:v>
                      </c:pt>
                      <c:pt idx="74">
                        <c:v>2022</c:v>
                      </c:pt>
                    </c:strCache>
                  </c:strRef>
                </c:cat>
                <c:val>
                  <c:numRef>
                    <c:extLst>
                      <c:ext uri="{02D57815-91ED-43cb-92C2-25804820EDAC}">
                        <c15:formulaRef>
                          <c15:sqref>'Full Time and Part Time Employe'!$C$18:$BY$18</c15:sqref>
                        </c15:formulaRef>
                      </c:ext>
                    </c:extLst>
                    <c:numCache>
                      <c:formatCode>General</c:formatCode>
                      <c:ptCount val="75"/>
                    </c:numCache>
                  </c:numRef>
                </c:val>
                <c:smooth val="0"/>
                <c:extLst>
                  <c:ext xmlns:c16="http://schemas.microsoft.com/office/drawing/2014/chart" uri="{C3380CC4-5D6E-409C-BE32-E72D297353CC}">
                    <c16:uniqueId val="{00000003-B6F1-4A06-9309-774EE3A14269}"/>
                  </c:ext>
                </c:extLst>
              </c15:ser>
            </c15:filteredLineSeries>
          </c:ext>
        </c:extLst>
      </c:lineChart>
      <c:lineChart>
        <c:grouping val="standard"/>
        <c:varyColors val="0"/>
        <c:ser>
          <c:idx val="0"/>
          <c:order val="0"/>
          <c:tx>
            <c:strRef>
              <c:f>'Full Time and Part Time Employe'!$B$8</c:f>
              <c:strCache>
                <c:ptCount val="1"/>
                <c:pt idx="0">
                  <c:v>Private industries (Right Axis)</c:v>
                </c:pt>
              </c:strCache>
            </c:strRef>
          </c:tx>
          <c:spPr>
            <a:ln w="28575" cap="rnd">
              <a:solidFill>
                <a:schemeClr val="accent1"/>
              </a:solidFill>
              <a:round/>
            </a:ln>
            <a:effectLst/>
          </c:spPr>
          <c:marker>
            <c:symbol val="none"/>
          </c:marker>
          <c:val>
            <c:numRef>
              <c:f>'Full Time and Part Time Employe'!$C$8:$BY$8</c:f>
              <c:numCache>
                <c:formatCode>General</c:formatCode>
                <c:ptCount val="75"/>
                <c:pt idx="0">
                  <c:v>43.430999999999997</c:v>
                </c:pt>
                <c:pt idx="1">
                  <c:v>41.856999999999999</c:v>
                </c:pt>
                <c:pt idx="2">
                  <c:v>43.625999999999998</c:v>
                </c:pt>
                <c:pt idx="3">
                  <c:v>46.112000000000002</c:v>
                </c:pt>
                <c:pt idx="4">
                  <c:v>46.667999999999999</c:v>
                </c:pt>
                <c:pt idx="5">
                  <c:v>47.872999999999998</c:v>
                </c:pt>
                <c:pt idx="6">
                  <c:v>46.4</c:v>
                </c:pt>
                <c:pt idx="7">
                  <c:v>48.036000000000001</c:v>
                </c:pt>
                <c:pt idx="8">
                  <c:v>49.573</c:v>
                </c:pt>
                <c:pt idx="9">
                  <c:v>49.731999999999999</c:v>
                </c:pt>
                <c:pt idx="10">
                  <c:v>48.210999999999999</c:v>
                </c:pt>
                <c:pt idx="11">
                  <c:v>49.780999999999999</c:v>
                </c:pt>
                <c:pt idx="12">
                  <c:v>50.548000000000002</c:v>
                </c:pt>
                <c:pt idx="13">
                  <c:v>50.374000000000002</c:v>
                </c:pt>
                <c:pt idx="14">
                  <c:v>51.671999999999997</c:v>
                </c:pt>
                <c:pt idx="15">
                  <c:v>52.444000000000003</c:v>
                </c:pt>
                <c:pt idx="16">
                  <c:v>53.655000000000001</c:v>
                </c:pt>
                <c:pt idx="17">
                  <c:v>55.597999999999999</c:v>
                </c:pt>
                <c:pt idx="18">
                  <c:v>58.209000000000003</c:v>
                </c:pt>
                <c:pt idx="19">
                  <c:v>59.287999999999997</c:v>
                </c:pt>
                <c:pt idx="20">
                  <c:v>60.948</c:v>
                </c:pt>
                <c:pt idx="21">
                  <c:v>62.877000000000002</c:v>
                </c:pt>
                <c:pt idx="22">
                  <c:v>62.701999999999998</c:v>
                </c:pt>
                <c:pt idx="23">
                  <c:v>62.529000000000003</c:v>
                </c:pt>
                <c:pt idx="24">
                  <c:v>64.567999999999998</c:v>
                </c:pt>
                <c:pt idx="25">
                  <c:v>67.938999999999993</c:v>
                </c:pt>
                <c:pt idx="26">
                  <c:v>68.947000000000003</c:v>
                </c:pt>
                <c:pt idx="27">
                  <c:v>67.069000000000003</c:v>
                </c:pt>
                <c:pt idx="28">
                  <c:v>69.430000000000007</c:v>
                </c:pt>
                <c:pt idx="29">
                  <c:v>72.275000000000006</c:v>
                </c:pt>
                <c:pt idx="30">
                  <c:v>76.311999999999998</c:v>
                </c:pt>
                <c:pt idx="31">
                  <c:v>79.135999999999996</c:v>
                </c:pt>
                <c:pt idx="32">
                  <c:v>79.12</c:v>
                </c:pt>
                <c:pt idx="33">
                  <c:v>80.138999999999996</c:v>
                </c:pt>
                <c:pt idx="34">
                  <c:v>78.222999999999999</c:v>
                </c:pt>
                <c:pt idx="35">
                  <c:v>78.936999999999998</c:v>
                </c:pt>
                <c:pt idx="36">
                  <c:v>83.105999999999995</c:v>
                </c:pt>
                <c:pt idx="37">
                  <c:v>85.263999999999996</c:v>
                </c:pt>
                <c:pt idx="38">
                  <c:v>86.771000000000001</c:v>
                </c:pt>
                <c:pt idx="39">
                  <c:v>89.27</c:v>
                </c:pt>
                <c:pt idx="40">
                  <c:v>92.034000000000006</c:v>
                </c:pt>
                <c:pt idx="41">
                  <c:v>94.302000000000007</c:v>
                </c:pt>
                <c:pt idx="42">
                  <c:v>95.230999999999995</c:v>
                </c:pt>
                <c:pt idx="43">
                  <c:v>93.759</c:v>
                </c:pt>
                <c:pt idx="44">
                  <c:v>94.15</c:v>
                </c:pt>
                <c:pt idx="45">
                  <c:v>96.102000000000004</c:v>
                </c:pt>
                <c:pt idx="46">
                  <c:v>98.852000000000004</c:v>
                </c:pt>
                <c:pt idx="47">
                  <c:v>101.634</c:v>
                </c:pt>
                <c:pt idx="48">
                  <c:v>103.827</c:v>
                </c:pt>
                <c:pt idx="49">
                  <c:v>106.70099999999999</c:v>
                </c:pt>
                <c:pt idx="50">
                  <c:v>109.70399999999999</c:v>
                </c:pt>
                <c:pt idx="51">
                  <c:v>112.25</c:v>
                </c:pt>
                <c:pt idx="52">
                  <c:v>114.599</c:v>
                </c:pt>
                <c:pt idx="53">
                  <c:v>114.077</c:v>
                </c:pt>
                <c:pt idx="54">
                  <c:v>112.60899999999999</c:v>
                </c:pt>
                <c:pt idx="55">
                  <c:v>112.17400000000001</c:v>
                </c:pt>
                <c:pt idx="56">
                  <c:v>113.566</c:v>
                </c:pt>
                <c:pt idx="57">
                  <c:v>115.398</c:v>
                </c:pt>
                <c:pt idx="58">
                  <c:v>117.68</c:v>
                </c:pt>
                <c:pt idx="59">
                  <c:v>118.944</c:v>
                </c:pt>
                <c:pt idx="60">
                  <c:v>118.003</c:v>
                </c:pt>
                <c:pt idx="61">
                  <c:v>111.55</c:v>
                </c:pt>
                <c:pt idx="62">
                  <c:v>110.715</c:v>
                </c:pt>
                <c:pt idx="63">
                  <c:v>112.63500000000001</c:v>
                </c:pt>
                <c:pt idx="64">
                  <c:v>115.51900000000001</c:v>
                </c:pt>
                <c:pt idx="65">
                  <c:v>117.88</c:v>
                </c:pt>
                <c:pt idx="66">
                  <c:v>120.66800000000001</c:v>
                </c:pt>
                <c:pt idx="67">
                  <c:v>123.521</c:v>
                </c:pt>
                <c:pt idx="68">
                  <c:v>125.605</c:v>
                </c:pt>
                <c:pt idx="69">
                  <c:v>127.458</c:v>
                </c:pt>
                <c:pt idx="70">
                  <c:v>129.81899999999999</c:v>
                </c:pt>
                <c:pt idx="71">
                  <c:v>131.80600000000001</c:v>
                </c:pt>
                <c:pt idx="72">
                  <c:v>123.10299999999999</c:v>
                </c:pt>
                <c:pt idx="73">
                  <c:v>127.765</c:v>
                </c:pt>
                <c:pt idx="74">
                  <c:v>133.82599999999999</c:v>
                </c:pt>
              </c:numCache>
            </c:numRef>
          </c:val>
          <c:smooth val="0"/>
          <c:extLst>
            <c:ext xmlns:c16="http://schemas.microsoft.com/office/drawing/2014/chart" uri="{C3380CC4-5D6E-409C-BE32-E72D297353CC}">
              <c16:uniqueId val="{00000001-B6F1-4A06-9309-774EE3A14269}"/>
            </c:ext>
          </c:extLst>
        </c:ser>
        <c:dLbls>
          <c:showLegendKey val="0"/>
          <c:showVal val="0"/>
          <c:showCatName val="0"/>
          <c:showSerName val="0"/>
          <c:showPercent val="0"/>
          <c:showBubbleSize val="0"/>
        </c:dLbls>
        <c:marker val="1"/>
        <c:smooth val="0"/>
        <c:axId val="460102528"/>
        <c:axId val="460101216"/>
        <c:extLst>
          <c:ext xmlns:c15="http://schemas.microsoft.com/office/drawing/2012/chart" uri="{02D57815-91ED-43cb-92C2-25804820EDAC}">
            <c15:filteredLineSeries>
              <c15:ser>
                <c:idx val="2"/>
                <c:order val="2"/>
                <c:tx>
                  <c:strRef>
                    <c:extLst>
                      <c:ext uri="{02D57815-91ED-43cb-92C2-25804820EDAC}">
                        <c15:formulaRef>
                          <c15:sqref>'Full Time and Part Time Employe'!$BA$15</c15:sqref>
                        </c15:formulaRef>
                      </c:ext>
                    </c:extLst>
                    <c:strCache>
                      <c:ptCount val="1"/>
                    </c:strCache>
                  </c:strRef>
                </c:tx>
                <c:spPr>
                  <a:ln w="28575" cap="rnd">
                    <a:solidFill>
                      <a:schemeClr val="accent1"/>
                    </a:solidFill>
                    <a:round/>
                  </a:ln>
                  <a:effectLst/>
                </c:spPr>
                <c:marker>
                  <c:symbol val="none"/>
                </c:marker>
                <c:val>
                  <c:numRef>
                    <c:extLst>
                      <c:ext uri="{02D57815-91ED-43cb-92C2-25804820EDAC}">
                        <c15:formulaRef>
                          <c15:sqref>'Full Time and Part Time Employe'!$C$16:$BY$16</c15:sqref>
                        </c15:formulaRef>
                      </c:ext>
                    </c:extLst>
                    <c:numCache>
                      <c:formatCode>General</c:formatCode>
                      <c:ptCount val="75"/>
                    </c:numCache>
                  </c:numRef>
                </c:val>
                <c:smooth val="0"/>
                <c:extLst>
                  <c:ext xmlns:c16="http://schemas.microsoft.com/office/drawing/2014/chart" uri="{C3380CC4-5D6E-409C-BE32-E72D297353CC}">
                    <c16:uniqueId val="{00000002-B6F1-4A06-9309-774EE3A14269}"/>
                  </c:ext>
                </c:extLst>
              </c15:ser>
            </c15:filteredLineSeries>
          </c:ext>
        </c:extLst>
      </c:lineChart>
      <c:catAx>
        <c:axId val="547583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7584800"/>
        <c:crosses val="autoZero"/>
        <c:auto val="1"/>
        <c:lblAlgn val="ctr"/>
        <c:lblOffset val="100"/>
        <c:noMultiLvlLbl val="0"/>
      </c:catAx>
      <c:valAx>
        <c:axId val="547584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Farm Employees</a:t>
                </a:r>
                <a:r>
                  <a:rPr lang="en-US" sz="1400" baseline="0"/>
                  <a:t> (Millions)</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7583488"/>
        <c:crosses val="autoZero"/>
        <c:crossBetween val="between"/>
      </c:valAx>
      <c:valAx>
        <c:axId val="460101216"/>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Private Sector Employees (Millions)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0102528"/>
        <c:crosses val="max"/>
        <c:crossBetween val="between"/>
      </c:valAx>
      <c:catAx>
        <c:axId val="460102528"/>
        <c:scaling>
          <c:orientation val="minMax"/>
        </c:scaling>
        <c:delete val="1"/>
        <c:axPos val="b"/>
        <c:majorTickMark val="out"/>
        <c:minorTickMark val="none"/>
        <c:tickLblPos val="nextTo"/>
        <c:crossAx val="46010121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Farm Share</a:t>
            </a:r>
            <a:r>
              <a:rPr lang="en-US" sz="1800" b="1" baseline="0" dirty="0"/>
              <a:t> of Private Sector Employees, Full and Part Time (1948-2022)</a:t>
            </a:r>
            <a:endParaRPr lang="en-US" sz="1800" b="1"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'Full Time and Part Time Employe'!$B$13</c:f>
              <c:strCache>
                <c:ptCount val="1"/>
                <c:pt idx="0">
                  <c:v>Farm Share of Private Sector Employees</c:v>
                </c:pt>
              </c:strCache>
            </c:strRef>
          </c:tx>
          <c:spPr>
            <a:ln w="28575" cap="rnd">
              <a:solidFill>
                <a:schemeClr val="accent2"/>
              </a:solidFill>
              <a:round/>
            </a:ln>
            <a:effectLst/>
          </c:spPr>
          <c:marker>
            <c:symbol val="none"/>
          </c:marker>
          <c:cat>
            <c:strRef>
              <c:f>'Full Time and Part Time Employe'!$C$4:$BY$4</c:f>
              <c:strCache>
                <c:ptCount val="75"/>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4">
                  <c:v>1972</c:v>
                </c:pt>
                <c:pt idx="25">
                  <c:v>1973</c:v>
                </c:pt>
                <c:pt idx="26">
                  <c:v>1974</c:v>
                </c:pt>
                <c:pt idx="27">
                  <c:v>1975</c:v>
                </c:pt>
                <c:pt idx="28">
                  <c:v>1976</c:v>
                </c:pt>
                <c:pt idx="29">
                  <c:v>1977</c:v>
                </c:pt>
                <c:pt idx="30">
                  <c:v>1978</c:v>
                </c:pt>
                <c:pt idx="31">
                  <c:v>1979</c:v>
                </c:pt>
                <c:pt idx="32">
                  <c:v>1980</c:v>
                </c:pt>
                <c:pt idx="33">
                  <c:v>1981</c:v>
                </c:pt>
                <c:pt idx="34">
                  <c:v>1982</c:v>
                </c:pt>
                <c:pt idx="35">
                  <c:v>1983</c:v>
                </c:pt>
                <c:pt idx="36">
                  <c:v>1984</c:v>
                </c:pt>
                <c:pt idx="37">
                  <c:v>1985</c:v>
                </c:pt>
                <c:pt idx="38">
                  <c:v>1986</c:v>
                </c:pt>
                <c:pt idx="39">
                  <c:v>1987</c:v>
                </c:pt>
                <c:pt idx="40">
                  <c:v>1988</c:v>
                </c:pt>
                <c:pt idx="41">
                  <c:v>1989</c:v>
                </c:pt>
                <c:pt idx="42">
                  <c:v>1990</c:v>
                </c:pt>
                <c:pt idx="43">
                  <c:v>1991</c:v>
                </c:pt>
                <c:pt idx="44">
                  <c:v>1992</c:v>
                </c:pt>
                <c:pt idx="45">
                  <c:v>1993</c:v>
                </c:pt>
                <c:pt idx="46">
                  <c:v>1994</c:v>
                </c:pt>
                <c:pt idx="47">
                  <c:v>1995</c:v>
                </c:pt>
                <c:pt idx="48">
                  <c:v>1996</c:v>
                </c:pt>
                <c:pt idx="49">
                  <c:v>1997</c:v>
                </c:pt>
                <c:pt idx="50">
                  <c:v>1998*</c:v>
                </c:pt>
                <c:pt idx="51">
                  <c:v>1999</c:v>
                </c:pt>
                <c:pt idx="52">
                  <c:v>2000</c:v>
                </c:pt>
                <c:pt idx="53">
                  <c:v>2001</c:v>
                </c:pt>
                <c:pt idx="54">
                  <c:v>2002</c:v>
                </c:pt>
                <c:pt idx="55">
                  <c:v>2003</c:v>
                </c:pt>
                <c:pt idx="56">
                  <c:v>2004</c:v>
                </c:pt>
                <c:pt idx="57">
                  <c:v>2005</c:v>
                </c:pt>
                <c:pt idx="58">
                  <c:v>2006</c:v>
                </c:pt>
                <c:pt idx="59">
                  <c:v>2007</c:v>
                </c:pt>
                <c:pt idx="60">
                  <c:v>2008</c:v>
                </c:pt>
                <c:pt idx="61">
                  <c:v>2009</c:v>
                </c:pt>
                <c:pt idx="62">
                  <c:v>2010</c:v>
                </c:pt>
                <c:pt idx="63">
                  <c:v>2011</c:v>
                </c:pt>
                <c:pt idx="64">
                  <c:v>2012</c:v>
                </c:pt>
                <c:pt idx="65">
                  <c:v>2013</c:v>
                </c:pt>
                <c:pt idx="66">
                  <c:v>2014</c:v>
                </c:pt>
                <c:pt idx="67">
                  <c:v>2015</c:v>
                </c:pt>
                <c:pt idx="68">
                  <c:v>2016</c:v>
                </c:pt>
                <c:pt idx="69">
                  <c:v>2017</c:v>
                </c:pt>
                <c:pt idx="70">
                  <c:v>2018</c:v>
                </c:pt>
                <c:pt idx="71">
                  <c:v>2019</c:v>
                </c:pt>
                <c:pt idx="72">
                  <c:v>2020</c:v>
                </c:pt>
                <c:pt idx="73">
                  <c:v>2021</c:v>
                </c:pt>
                <c:pt idx="74">
                  <c:v>2022</c:v>
                </c:pt>
              </c:strCache>
            </c:strRef>
          </c:cat>
          <c:val>
            <c:numRef>
              <c:f>'Full Time and Part Time Employe'!$C$13:$BY$13</c:f>
              <c:numCache>
                <c:formatCode>0%</c:formatCode>
                <c:ptCount val="75"/>
                <c:pt idx="0">
                  <c:v>5.380949091662638E-2</c:v>
                </c:pt>
                <c:pt idx="1">
                  <c:v>5.3802231406933125E-2</c:v>
                </c:pt>
                <c:pt idx="2">
                  <c:v>5.3385595745656267E-2</c:v>
                </c:pt>
                <c:pt idx="3">
                  <c:v>4.8490631505898683E-2</c:v>
                </c:pt>
                <c:pt idx="4">
                  <c:v>4.6112968200908551E-2</c:v>
                </c:pt>
                <c:pt idx="5">
                  <c:v>4.384517368871807E-2</c:v>
                </c:pt>
                <c:pt idx="6">
                  <c:v>4.575431034482759E-2</c:v>
                </c:pt>
                <c:pt idx="7">
                  <c:v>4.2801232409026564E-2</c:v>
                </c:pt>
                <c:pt idx="8">
                  <c:v>3.9517479272991346E-2</c:v>
                </c:pt>
                <c:pt idx="9">
                  <c:v>3.8848226494007883E-2</c:v>
                </c:pt>
                <c:pt idx="10">
                  <c:v>4.0945012549003339E-2</c:v>
                </c:pt>
                <c:pt idx="11">
                  <c:v>3.9292099395351637E-2</c:v>
                </c:pt>
                <c:pt idx="12">
                  <c:v>3.772651736962887E-2</c:v>
                </c:pt>
                <c:pt idx="13">
                  <c:v>3.8075197522531461E-2</c:v>
                </c:pt>
                <c:pt idx="14">
                  <c:v>3.5957578572534454E-2</c:v>
                </c:pt>
                <c:pt idx="15">
                  <c:v>3.4608344138509647E-2</c:v>
                </c:pt>
                <c:pt idx="16">
                  <c:v>3.0509738141832075E-2</c:v>
                </c:pt>
                <c:pt idx="17">
                  <c:v>2.7267167883736825E-2</c:v>
                </c:pt>
                <c:pt idx="18">
                  <c:v>2.3931007232558539E-2</c:v>
                </c:pt>
                <c:pt idx="19">
                  <c:v>2.1690729995951966E-2</c:v>
                </c:pt>
                <c:pt idx="20">
                  <c:v>2.054210146354269E-2</c:v>
                </c:pt>
                <c:pt idx="21">
                  <c:v>1.9514289803902858E-2</c:v>
                </c:pt>
                <c:pt idx="22">
                  <c:v>1.9839877515868711E-2</c:v>
                </c:pt>
                <c:pt idx="23">
                  <c:v>1.9702857873946489E-2</c:v>
                </c:pt>
                <c:pt idx="24">
                  <c:v>1.9003221409986372E-2</c:v>
                </c:pt>
                <c:pt idx="25">
                  <c:v>1.8678520437451242E-2</c:v>
                </c:pt>
                <c:pt idx="26">
                  <c:v>1.9667280664858514E-2</c:v>
                </c:pt>
                <c:pt idx="27">
                  <c:v>2.027762453592569E-2</c:v>
                </c:pt>
                <c:pt idx="28">
                  <c:v>2.046665706466945E-2</c:v>
                </c:pt>
                <c:pt idx="29">
                  <c:v>1.8554133517813903E-2</c:v>
                </c:pt>
                <c:pt idx="30">
                  <c:v>1.6615997484013E-2</c:v>
                </c:pt>
                <c:pt idx="31">
                  <c:v>1.6086231298018602E-2</c:v>
                </c:pt>
                <c:pt idx="32">
                  <c:v>1.6468655207280081E-2</c:v>
                </c:pt>
                <c:pt idx="33">
                  <c:v>1.5672768564618977E-2</c:v>
                </c:pt>
                <c:pt idx="34">
                  <c:v>1.5251268808406736E-2</c:v>
                </c:pt>
                <c:pt idx="35">
                  <c:v>1.6354814598984E-2</c:v>
                </c:pt>
                <c:pt idx="36">
                  <c:v>1.3970110461338532E-2</c:v>
                </c:pt>
                <c:pt idx="37">
                  <c:v>1.1810377181459936E-2</c:v>
                </c:pt>
                <c:pt idx="38">
                  <c:v>1.0982932085604637E-2</c:v>
                </c:pt>
                <c:pt idx="39">
                  <c:v>1.0798700571300548E-2</c:v>
                </c:pt>
                <c:pt idx="40">
                  <c:v>1.0887280787535042E-2</c:v>
                </c:pt>
                <c:pt idx="41">
                  <c:v>9.8407244809229927E-3</c:v>
                </c:pt>
                <c:pt idx="42">
                  <c:v>9.6502189413111283E-3</c:v>
                </c:pt>
                <c:pt idx="43">
                  <c:v>9.6950692733497584E-3</c:v>
                </c:pt>
                <c:pt idx="44">
                  <c:v>9.1874668082846511E-3</c:v>
                </c:pt>
                <c:pt idx="45">
                  <c:v>8.9176083744354952E-3</c:v>
                </c:pt>
                <c:pt idx="46">
                  <c:v>8.4874357625541203E-3</c:v>
                </c:pt>
                <c:pt idx="47">
                  <c:v>8.5306098352913393E-3</c:v>
                </c:pt>
                <c:pt idx="48">
                  <c:v>8.0036984599381657E-3</c:v>
                </c:pt>
                <c:pt idx="49">
                  <c:v>8.2004854687397506E-3</c:v>
                </c:pt>
                <c:pt idx="50">
                  <c:v>7.8028148472252612E-3</c:v>
                </c:pt>
                <c:pt idx="51">
                  <c:v>8.044543429844099E-3</c:v>
                </c:pt>
                <c:pt idx="52">
                  <c:v>7.652771839195804E-3</c:v>
                </c:pt>
                <c:pt idx="53">
                  <c:v>7.6527257904748548E-3</c:v>
                </c:pt>
                <c:pt idx="54">
                  <c:v>7.7436084149579525E-3</c:v>
                </c:pt>
                <c:pt idx="55">
                  <c:v>7.8895287678071562E-3</c:v>
                </c:pt>
                <c:pt idx="56">
                  <c:v>7.2644981772713663E-3</c:v>
                </c:pt>
                <c:pt idx="57">
                  <c:v>6.7592159309520098E-3</c:v>
                </c:pt>
                <c:pt idx="58">
                  <c:v>6.390210740992522E-3</c:v>
                </c:pt>
                <c:pt idx="59">
                  <c:v>6.3138956147430723E-3</c:v>
                </c:pt>
                <c:pt idx="60">
                  <c:v>6.2032321212172571E-3</c:v>
                </c:pt>
                <c:pt idx="61">
                  <c:v>6.624831913939937E-3</c:v>
                </c:pt>
                <c:pt idx="62">
                  <c:v>6.810278643363591E-3</c:v>
                </c:pt>
                <c:pt idx="63">
                  <c:v>6.7740933102499222E-3</c:v>
                </c:pt>
                <c:pt idx="64">
                  <c:v>6.7521360122577241E-3</c:v>
                </c:pt>
                <c:pt idx="65">
                  <c:v>6.6932473702069903E-3</c:v>
                </c:pt>
                <c:pt idx="66">
                  <c:v>6.6546226008552395E-3</c:v>
                </c:pt>
                <c:pt idx="67">
                  <c:v>6.6142599234138323E-3</c:v>
                </c:pt>
                <c:pt idx="68">
                  <c:v>6.5284025317463475E-3</c:v>
                </c:pt>
                <c:pt idx="69">
                  <c:v>6.4256460951842955E-3</c:v>
                </c:pt>
                <c:pt idx="70">
                  <c:v>6.2702686047496903E-3</c:v>
                </c:pt>
                <c:pt idx="71">
                  <c:v>6.1681562296101835E-3</c:v>
                </c:pt>
                <c:pt idx="72">
                  <c:v>6.5717326141523768E-3</c:v>
                </c:pt>
                <c:pt idx="73">
                  <c:v>6.3475912808672172E-3</c:v>
                </c:pt>
                <c:pt idx="74">
                  <c:v>6.0825250698668416E-3</c:v>
                </c:pt>
              </c:numCache>
            </c:numRef>
          </c:val>
          <c:smooth val="0"/>
          <c:extLst>
            <c:ext xmlns:c16="http://schemas.microsoft.com/office/drawing/2014/chart" uri="{C3380CC4-5D6E-409C-BE32-E72D297353CC}">
              <c16:uniqueId val="{00000000-4B92-4292-9662-3F72BDEE7737}"/>
            </c:ext>
          </c:extLst>
        </c:ser>
        <c:dLbls>
          <c:showLegendKey val="0"/>
          <c:showVal val="0"/>
          <c:showCatName val="0"/>
          <c:showSerName val="0"/>
          <c:showPercent val="0"/>
          <c:showBubbleSize val="0"/>
        </c:dLbls>
        <c:smooth val="0"/>
        <c:axId val="547583488"/>
        <c:axId val="547584800"/>
        <c:extLst/>
      </c:lineChart>
      <c:catAx>
        <c:axId val="547583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7584800"/>
        <c:crosses val="autoZero"/>
        <c:auto val="1"/>
        <c:lblAlgn val="ctr"/>
        <c:lblOffset val="100"/>
        <c:noMultiLvlLbl val="0"/>
      </c:catAx>
      <c:valAx>
        <c:axId val="5475848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75834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Farm and Private Sector Full Time Equivalent Employees</a:t>
            </a:r>
            <a:r>
              <a:rPr lang="en-US" sz="1800" b="1" baseline="0" dirty="0"/>
              <a:t> (Millions)</a:t>
            </a:r>
            <a:endParaRPr lang="en-US" sz="18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1"/>
          <c:tx>
            <c:strRef>
              <c:f>'Full Time Equivalent Employees '!$B$10</c:f>
              <c:strCache>
                <c:ptCount val="1"/>
                <c:pt idx="0">
                  <c:v>Farms (Left Axis)</c:v>
                </c:pt>
              </c:strCache>
            </c:strRef>
          </c:tx>
          <c:spPr>
            <a:ln w="28575" cap="rnd">
              <a:solidFill>
                <a:schemeClr val="accent2"/>
              </a:solidFill>
              <a:round/>
            </a:ln>
            <a:effectLst/>
          </c:spPr>
          <c:marker>
            <c:symbol val="none"/>
          </c:marker>
          <c:cat>
            <c:strRef>
              <c:f>'Full Time Equivalent Employees '!$C$4:$BY$4</c:f>
              <c:strCache>
                <c:ptCount val="75"/>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4">
                  <c:v>1972</c:v>
                </c:pt>
                <c:pt idx="25">
                  <c:v>1973</c:v>
                </c:pt>
                <c:pt idx="26">
                  <c:v>1974</c:v>
                </c:pt>
                <c:pt idx="27">
                  <c:v>1975</c:v>
                </c:pt>
                <c:pt idx="28">
                  <c:v>1976</c:v>
                </c:pt>
                <c:pt idx="29">
                  <c:v>1977</c:v>
                </c:pt>
                <c:pt idx="30">
                  <c:v>1978</c:v>
                </c:pt>
                <c:pt idx="31">
                  <c:v>1979</c:v>
                </c:pt>
                <c:pt idx="32">
                  <c:v>1980</c:v>
                </c:pt>
                <c:pt idx="33">
                  <c:v>1981</c:v>
                </c:pt>
                <c:pt idx="34">
                  <c:v>1982</c:v>
                </c:pt>
                <c:pt idx="35">
                  <c:v>1983</c:v>
                </c:pt>
                <c:pt idx="36">
                  <c:v>1984</c:v>
                </c:pt>
                <c:pt idx="37">
                  <c:v>1985</c:v>
                </c:pt>
                <c:pt idx="38">
                  <c:v>1986</c:v>
                </c:pt>
                <c:pt idx="39">
                  <c:v>1987</c:v>
                </c:pt>
                <c:pt idx="40">
                  <c:v>1988</c:v>
                </c:pt>
                <c:pt idx="41">
                  <c:v>1989</c:v>
                </c:pt>
                <c:pt idx="42">
                  <c:v>1990</c:v>
                </c:pt>
                <c:pt idx="43">
                  <c:v>1991</c:v>
                </c:pt>
                <c:pt idx="44">
                  <c:v>1992</c:v>
                </c:pt>
                <c:pt idx="45">
                  <c:v>1993</c:v>
                </c:pt>
                <c:pt idx="46">
                  <c:v>1994</c:v>
                </c:pt>
                <c:pt idx="47">
                  <c:v>1995</c:v>
                </c:pt>
                <c:pt idx="48">
                  <c:v>1996</c:v>
                </c:pt>
                <c:pt idx="49">
                  <c:v>1997</c:v>
                </c:pt>
                <c:pt idx="50">
                  <c:v>1998*</c:v>
                </c:pt>
                <c:pt idx="51">
                  <c:v>1999</c:v>
                </c:pt>
                <c:pt idx="52">
                  <c:v>2000</c:v>
                </c:pt>
                <c:pt idx="53">
                  <c:v>2001</c:v>
                </c:pt>
                <c:pt idx="54">
                  <c:v>2002</c:v>
                </c:pt>
                <c:pt idx="55">
                  <c:v>2003</c:v>
                </c:pt>
                <c:pt idx="56">
                  <c:v>2004</c:v>
                </c:pt>
                <c:pt idx="57">
                  <c:v>2005</c:v>
                </c:pt>
                <c:pt idx="58">
                  <c:v>2006</c:v>
                </c:pt>
                <c:pt idx="59">
                  <c:v>2007</c:v>
                </c:pt>
                <c:pt idx="60">
                  <c:v>2008</c:v>
                </c:pt>
                <c:pt idx="61">
                  <c:v>2009</c:v>
                </c:pt>
                <c:pt idx="62">
                  <c:v>2010</c:v>
                </c:pt>
                <c:pt idx="63">
                  <c:v>2011</c:v>
                </c:pt>
                <c:pt idx="64">
                  <c:v>2012</c:v>
                </c:pt>
                <c:pt idx="65">
                  <c:v>2013</c:v>
                </c:pt>
                <c:pt idx="66">
                  <c:v>2014</c:v>
                </c:pt>
                <c:pt idx="67">
                  <c:v>2015</c:v>
                </c:pt>
                <c:pt idx="68">
                  <c:v>2016</c:v>
                </c:pt>
                <c:pt idx="69">
                  <c:v>2017</c:v>
                </c:pt>
                <c:pt idx="70">
                  <c:v>2018</c:v>
                </c:pt>
                <c:pt idx="71">
                  <c:v>2019</c:v>
                </c:pt>
                <c:pt idx="72">
                  <c:v>2020</c:v>
                </c:pt>
                <c:pt idx="73">
                  <c:v>2021</c:v>
                </c:pt>
                <c:pt idx="74">
                  <c:v>2022</c:v>
                </c:pt>
              </c:strCache>
            </c:strRef>
          </c:cat>
          <c:val>
            <c:numRef>
              <c:f>'Full Time Equivalent Employees '!$C$10:$BY$10</c:f>
              <c:numCache>
                <c:formatCode>General</c:formatCode>
                <c:ptCount val="75"/>
                <c:pt idx="0">
                  <c:v>1.94</c:v>
                </c:pt>
                <c:pt idx="1">
                  <c:v>1.869</c:v>
                </c:pt>
                <c:pt idx="2">
                  <c:v>1.9330000000000001</c:v>
                </c:pt>
                <c:pt idx="3">
                  <c:v>1.8560000000000001</c:v>
                </c:pt>
                <c:pt idx="4">
                  <c:v>1.786</c:v>
                </c:pt>
                <c:pt idx="5">
                  <c:v>1.742</c:v>
                </c:pt>
                <c:pt idx="6">
                  <c:v>1.762</c:v>
                </c:pt>
                <c:pt idx="7">
                  <c:v>1.7070000000000001</c:v>
                </c:pt>
                <c:pt idx="8">
                  <c:v>1.6259999999999999</c:v>
                </c:pt>
                <c:pt idx="9">
                  <c:v>1.6040000000000001</c:v>
                </c:pt>
                <c:pt idx="10">
                  <c:v>1.639</c:v>
                </c:pt>
                <c:pt idx="11">
                  <c:v>1.631</c:v>
                </c:pt>
                <c:pt idx="12">
                  <c:v>1.6040000000000001</c:v>
                </c:pt>
                <c:pt idx="13">
                  <c:v>1.6020000000000001</c:v>
                </c:pt>
                <c:pt idx="14">
                  <c:v>1.5509999999999999</c:v>
                </c:pt>
                <c:pt idx="15">
                  <c:v>1.498</c:v>
                </c:pt>
                <c:pt idx="16">
                  <c:v>1.361</c:v>
                </c:pt>
                <c:pt idx="17">
                  <c:v>1.27</c:v>
                </c:pt>
                <c:pt idx="18">
                  <c:v>1.1679999999999999</c:v>
                </c:pt>
                <c:pt idx="19">
                  <c:v>1.0880000000000001</c:v>
                </c:pt>
                <c:pt idx="20">
                  <c:v>1.0629999999999999</c:v>
                </c:pt>
                <c:pt idx="21">
                  <c:v>1.032</c:v>
                </c:pt>
                <c:pt idx="22">
                  <c:v>1.0409999999999999</c:v>
                </c:pt>
                <c:pt idx="23">
                  <c:v>1.034</c:v>
                </c:pt>
                <c:pt idx="24">
                  <c:v>1.032</c:v>
                </c:pt>
                <c:pt idx="25">
                  <c:v>1.07</c:v>
                </c:pt>
                <c:pt idx="26">
                  <c:v>1.1459999999999999</c:v>
                </c:pt>
                <c:pt idx="27">
                  <c:v>1.1519999999999999</c:v>
                </c:pt>
                <c:pt idx="28">
                  <c:v>1.206</c:v>
                </c:pt>
                <c:pt idx="29">
                  <c:v>1.141</c:v>
                </c:pt>
                <c:pt idx="30">
                  <c:v>1.081</c:v>
                </c:pt>
                <c:pt idx="31">
                  <c:v>1.0880000000000001</c:v>
                </c:pt>
                <c:pt idx="32">
                  <c:v>1.1160000000000001</c:v>
                </c:pt>
                <c:pt idx="33">
                  <c:v>1.0760000000000001</c:v>
                </c:pt>
                <c:pt idx="34">
                  <c:v>1.022</c:v>
                </c:pt>
                <c:pt idx="35">
                  <c:v>1.1060000000000001</c:v>
                </c:pt>
                <c:pt idx="36">
                  <c:v>0.995</c:v>
                </c:pt>
                <c:pt idx="37">
                  <c:v>0.86299999999999999</c:v>
                </c:pt>
                <c:pt idx="38">
                  <c:v>0.81599999999999995</c:v>
                </c:pt>
                <c:pt idx="39">
                  <c:v>0.82599999999999996</c:v>
                </c:pt>
                <c:pt idx="40">
                  <c:v>0.85899999999999999</c:v>
                </c:pt>
                <c:pt idx="41">
                  <c:v>0.79500000000000004</c:v>
                </c:pt>
                <c:pt idx="42">
                  <c:v>0.78800000000000003</c:v>
                </c:pt>
                <c:pt idx="43">
                  <c:v>0.77900000000000003</c:v>
                </c:pt>
                <c:pt idx="44">
                  <c:v>0.74199999999999999</c:v>
                </c:pt>
                <c:pt idx="45">
                  <c:v>0.73499999999999999</c:v>
                </c:pt>
                <c:pt idx="46">
                  <c:v>0.71899999999999997</c:v>
                </c:pt>
                <c:pt idx="47">
                  <c:v>0.74299999999999999</c:v>
                </c:pt>
                <c:pt idx="48">
                  <c:v>0.71199999999999997</c:v>
                </c:pt>
                <c:pt idx="49">
                  <c:v>0.75</c:v>
                </c:pt>
                <c:pt idx="50">
                  <c:v>0.73399999999999999</c:v>
                </c:pt>
                <c:pt idx="51">
                  <c:v>0.77400000000000002</c:v>
                </c:pt>
                <c:pt idx="52">
                  <c:v>0.752</c:v>
                </c:pt>
                <c:pt idx="53">
                  <c:v>0.748</c:v>
                </c:pt>
                <c:pt idx="54">
                  <c:v>0.747</c:v>
                </c:pt>
                <c:pt idx="55">
                  <c:v>0.75900000000000001</c:v>
                </c:pt>
                <c:pt idx="56">
                  <c:v>0.70699999999999996</c:v>
                </c:pt>
                <c:pt idx="57">
                  <c:v>0.66900000000000004</c:v>
                </c:pt>
                <c:pt idx="58">
                  <c:v>0.64400000000000002</c:v>
                </c:pt>
                <c:pt idx="59">
                  <c:v>0.64400000000000002</c:v>
                </c:pt>
                <c:pt idx="60">
                  <c:v>0.627</c:v>
                </c:pt>
                <c:pt idx="61">
                  <c:v>0.63400000000000001</c:v>
                </c:pt>
                <c:pt idx="62">
                  <c:v>0.64700000000000002</c:v>
                </c:pt>
                <c:pt idx="63">
                  <c:v>0.65400000000000003</c:v>
                </c:pt>
                <c:pt idx="64">
                  <c:v>0.66800000000000004</c:v>
                </c:pt>
                <c:pt idx="65">
                  <c:v>0.67600000000000005</c:v>
                </c:pt>
                <c:pt idx="66">
                  <c:v>0.68799999999999994</c:v>
                </c:pt>
                <c:pt idx="67">
                  <c:v>0.7</c:v>
                </c:pt>
                <c:pt idx="68">
                  <c:v>0.70299999999999996</c:v>
                </c:pt>
                <c:pt idx="69">
                  <c:v>0.70199999999999996</c:v>
                </c:pt>
                <c:pt idx="70">
                  <c:v>0.69699999999999995</c:v>
                </c:pt>
                <c:pt idx="71">
                  <c:v>0.69699999999999995</c:v>
                </c:pt>
                <c:pt idx="72">
                  <c:v>0.69399999999999995</c:v>
                </c:pt>
                <c:pt idx="73">
                  <c:v>0.69499999999999995</c:v>
                </c:pt>
                <c:pt idx="74">
                  <c:v>0.69799999999999995</c:v>
                </c:pt>
              </c:numCache>
            </c:numRef>
          </c:val>
          <c:smooth val="0"/>
          <c:extLst>
            <c:ext xmlns:c16="http://schemas.microsoft.com/office/drawing/2014/chart" uri="{C3380CC4-5D6E-409C-BE32-E72D297353CC}">
              <c16:uniqueId val="{00000000-8DD5-44D1-B4D8-15688D07B496}"/>
            </c:ext>
          </c:extLst>
        </c:ser>
        <c:dLbls>
          <c:showLegendKey val="0"/>
          <c:showVal val="0"/>
          <c:showCatName val="0"/>
          <c:showSerName val="0"/>
          <c:showPercent val="0"/>
          <c:showBubbleSize val="0"/>
        </c:dLbls>
        <c:marker val="1"/>
        <c:smooth val="0"/>
        <c:axId val="538757280"/>
        <c:axId val="538753344"/>
        <c:extLst>
          <c:ext xmlns:c15="http://schemas.microsoft.com/office/drawing/2012/chart" uri="{02D57815-91ED-43cb-92C2-25804820EDAC}">
            <c15:filteredLineSeries>
              <c15:ser>
                <c:idx val="2"/>
                <c:order val="2"/>
                <c:tx>
                  <c:strRef>
                    <c:extLst>
                      <c:ext uri="{02D57815-91ED-43cb-92C2-25804820EDAC}">
                        <c15:formulaRef>
                          <c15:sqref>'Full Time Equivalent Employees '!$AZ$28</c15:sqref>
                        </c15:formulaRef>
                      </c:ext>
                    </c:extLst>
                    <c:strCache>
                      <c:ptCount val="1"/>
                    </c:strCache>
                  </c:strRef>
                </c:tx>
                <c:spPr>
                  <a:ln w="28575" cap="rnd">
                    <a:solidFill>
                      <a:schemeClr val="accent3"/>
                    </a:solidFill>
                    <a:round/>
                  </a:ln>
                  <a:effectLst/>
                </c:spPr>
                <c:marker>
                  <c:symbol val="none"/>
                </c:marker>
                <c:cat>
                  <c:strRef>
                    <c:extLst>
                      <c:ext uri="{02D57815-91ED-43cb-92C2-25804820EDAC}">
                        <c15:formulaRef>
                          <c15:sqref>'Full Time Equivalent Employees '!$C$4:$BY$4</c15:sqref>
                        </c15:formulaRef>
                      </c:ext>
                    </c:extLst>
                    <c:strCache>
                      <c:ptCount val="75"/>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4">
                        <c:v>1972</c:v>
                      </c:pt>
                      <c:pt idx="25">
                        <c:v>1973</c:v>
                      </c:pt>
                      <c:pt idx="26">
                        <c:v>1974</c:v>
                      </c:pt>
                      <c:pt idx="27">
                        <c:v>1975</c:v>
                      </c:pt>
                      <c:pt idx="28">
                        <c:v>1976</c:v>
                      </c:pt>
                      <c:pt idx="29">
                        <c:v>1977</c:v>
                      </c:pt>
                      <c:pt idx="30">
                        <c:v>1978</c:v>
                      </c:pt>
                      <c:pt idx="31">
                        <c:v>1979</c:v>
                      </c:pt>
                      <c:pt idx="32">
                        <c:v>1980</c:v>
                      </c:pt>
                      <c:pt idx="33">
                        <c:v>1981</c:v>
                      </c:pt>
                      <c:pt idx="34">
                        <c:v>1982</c:v>
                      </c:pt>
                      <c:pt idx="35">
                        <c:v>1983</c:v>
                      </c:pt>
                      <c:pt idx="36">
                        <c:v>1984</c:v>
                      </c:pt>
                      <c:pt idx="37">
                        <c:v>1985</c:v>
                      </c:pt>
                      <c:pt idx="38">
                        <c:v>1986</c:v>
                      </c:pt>
                      <c:pt idx="39">
                        <c:v>1987</c:v>
                      </c:pt>
                      <c:pt idx="40">
                        <c:v>1988</c:v>
                      </c:pt>
                      <c:pt idx="41">
                        <c:v>1989</c:v>
                      </c:pt>
                      <c:pt idx="42">
                        <c:v>1990</c:v>
                      </c:pt>
                      <c:pt idx="43">
                        <c:v>1991</c:v>
                      </c:pt>
                      <c:pt idx="44">
                        <c:v>1992</c:v>
                      </c:pt>
                      <c:pt idx="45">
                        <c:v>1993</c:v>
                      </c:pt>
                      <c:pt idx="46">
                        <c:v>1994</c:v>
                      </c:pt>
                      <c:pt idx="47">
                        <c:v>1995</c:v>
                      </c:pt>
                      <c:pt idx="48">
                        <c:v>1996</c:v>
                      </c:pt>
                      <c:pt idx="49">
                        <c:v>1997</c:v>
                      </c:pt>
                      <c:pt idx="50">
                        <c:v>1998*</c:v>
                      </c:pt>
                      <c:pt idx="51">
                        <c:v>1999</c:v>
                      </c:pt>
                      <c:pt idx="52">
                        <c:v>2000</c:v>
                      </c:pt>
                      <c:pt idx="53">
                        <c:v>2001</c:v>
                      </c:pt>
                      <c:pt idx="54">
                        <c:v>2002</c:v>
                      </c:pt>
                      <c:pt idx="55">
                        <c:v>2003</c:v>
                      </c:pt>
                      <c:pt idx="56">
                        <c:v>2004</c:v>
                      </c:pt>
                      <c:pt idx="57">
                        <c:v>2005</c:v>
                      </c:pt>
                      <c:pt idx="58">
                        <c:v>2006</c:v>
                      </c:pt>
                      <c:pt idx="59">
                        <c:v>2007</c:v>
                      </c:pt>
                      <c:pt idx="60">
                        <c:v>2008</c:v>
                      </c:pt>
                      <c:pt idx="61">
                        <c:v>2009</c:v>
                      </c:pt>
                      <c:pt idx="62">
                        <c:v>2010</c:v>
                      </c:pt>
                      <c:pt idx="63">
                        <c:v>2011</c:v>
                      </c:pt>
                      <c:pt idx="64">
                        <c:v>2012</c:v>
                      </c:pt>
                      <c:pt idx="65">
                        <c:v>2013</c:v>
                      </c:pt>
                      <c:pt idx="66">
                        <c:v>2014</c:v>
                      </c:pt>
                      <c:pt idx="67">
                        <c:v>2015</c:v>
                      </c:pt>
                      <c:pt idx="68">
                        <c:v>2016</c:v>
                      </c:pt>
                      <c:pt idx="69">
                        <c:v>2017</c:v>
                      </c:pt>
                      <c:pt idx="70">
                        <c:v>2018</c:v>
                      </c:pt>
                      <c:pt idx="71">
                        <c:v>2019</c:v>
                      </c:pt>
                      <c:pt idx="72">
                        <c:v>2020</c:v>
                      </c:pt>
                      <c:pt idx="73">
                        <c:v>2021</c:v>
                      </c:pt>
                      <c:pt idx="74">
                        <c:v>2022</c:v>
                      </c:pt>
                    </c:strCache>
                  </c:strRef>
                </c:cat>
                <c:val>
                  <c:numRef>
                    <c:extLst>
                      <c:ext uri="{02D57815-91ED-43cb-92C2-25804820EDAC}">
                        <c15:formulaRef>
                          <c15:sqref>'Full Time Equivalent Employees '!$C$18:$BY$18</c15:sqref>
                        </c15:formulaRef>
                      </c:ext>
                    </c:extLst>
                    <c:numCache>
                      <c:formatCode>General</c:formatCode>
                      <c:ptCount val="75"/>
                    </c:numCache>
                  </c:numRef>
                </c:val>
                <c:smooth val="0"/>
                <c:extLst>
                  <c:ext xmlns:c16="http://schemas.microsoft.com/office/drawing/2014/chart" uri="{C3380CC4-5D6E-409C-BE32-E72D297353CC}">
                    <c16:uniqueId val="{00000002-8DD5-44D1-B4D8-15688D07B496}"/>
                  </c:ext>
                </c:extLst>
              </c15:ser>
            </c15:filteredLineSeries>
          </c:ext>
        </c:extLst>
      </c:lineChart>
      <c:lineChart>
        <c:grouping val="standard"/>
        <c:varyColors val="0"/>
        <c:ser>
          <c:idx val="0"/>
          <c:order val="0"/>
          <c:tx>
            <c:strRef>
              <c:f>'Full Time Equivalent Employees '!$B$8</c:f>
              <c:strCache>
                <c:ptCount val="1"/>
                <c:pt idx="0">
                  <c:v>Private industries (Right Axis)</c:v>
                </c:pt>
              </c:strCache>
            </c:strRef>
          </c:tx>
          <c:spPr>
            <a:ln w="28575" cap="rnd">
              <a:solidFill>
                <a:schemeClr val="accent1"/>
              </a:solidFill>
              <a:round/>
            </a:ln>
            <a:effectLst/>
          </c:spPr>
          <c:marker>
            <c:symbol val="none"/>
          </c:marker>
          <c:cat>
            <c:strRef>
              <c:f>'Full Time Equivalent Employees '!$C$4:$BY$4</c:f>
              <c:strCache>
                <c:ptCount val="75"/>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4">
                  <c:v>1972</c:v>
                </c:pt>
                <c:pt idx="25">
                  <c:v>1973</c:v>
                </c:pt>
                <c:pt idx="26">
                  <c:v>1974</c:v>
                </c:pt>
                <c:pt idx="27">
                  <c:v>1975</c:v>
                </c:pt>
                <c:pt idx="28">
                  <c:v>1976</c:v>
                </c:pt>
                <c:pt idx="29">
                  <c:v>1977</c:v>
                </c:pt>
                <c:pt idx="30">
                  <c:v>1978</c:v>
                </c:pt>
                <c:pt idx="31">
                  <c:v>1979</c:v>
                </c:pt>
                <c:pt idx="32">
                  <c:v>1980</c:v>
                </c:pt>
                <c:pt idx="33">
                  <c:v>1981</c:v>
                </c:pt>
                <c:pt idx="34">
                  <c:v>1982</c:v>
                </c:pt>
                <c:pt idx="35">
                  <c:v>1983</c:v>
                </c:pt>
                <c:pt idx="36">
                  <c:v>1984</c:v>
                </c:pt>
                <c:pt idx="37">
                  <c:v>1985</c:v>
                </c:pt>
                <c:pt idx="38">
                  <c:v>1986</c:v>
                </c:pt>
                <c:pt idx="39">
                  <c:v>1987</c:v>
                </c:pt>
                <c:pt idx="40">
                  <c:v>1988</c:v>
                </c:pt>
                <c:pt idx="41">
                  <c:v>1989</c:v>
                </c:pt>
                <c:pt idx="42">
                  <c:v>1990</c:v>
                </c:pt>
                <c:pt idx="43">
                  <c:v>1991</c:v>
                </c:pt>
                <c:pt idx="44">
                  <c:v>1992</c:v>
                </c:pt>
                <c:pt idx="45">
                  <c:v>1993</c:v>
                </c:pt>
                <c:pt idx="46">
                  <c:v>1994</c:v>
                </c:pt>
                <c:pt idx="47">
                  <c:v>1995</c:v>
                </c:pt>
                <c:pt idx="48">
                  <c:v>1996</c:v>
                </c:pt>
                <c:pt idx="49">
                  <c:v>1997</c:v>
                </c:pt>
                <c:pt idx="50">
                  <c:v>1998*</c:v>
                </c:pt>
                <c:pt idx="51">
                  <c:v>1999</c:v>
                </c:pt>
                <c:pt idx="52">
                  <c:v>2000</c:v>
                </c:pt>
                <c:pt idx="53">
                  <c:v>2001</c:v>
                </c:pt>
                <c:pt idx="54">
                  <c:v>2002</c:v>
                </c:pt>
                <c:pt idx="55">
                  <c:v>2003</c:v>
                </c:pt>
                <c:pt idx="56">
                  <c:v>2004</c:v>
                </c:pt>
                <c:pt idx="57">
                  <c:v>2005</c:v>
                </c:pt>
                <c:pt idx="58">
                  <c:v>2006</c:v>
                </c:pt>
                <c:pt idx="59">
                  <c:v>2007</c:v>
                </c:pt>
                <c:pt idx="60">
                  <c:v>2008</c:v>
                </c:pt>
                <c:pt idx="61">
                  <c:v>2009</c:v>
                </c:pt>
                <c:pt idx="62">
                  <c:v>2010</c:v>
                </c:pt>
                <c:pt idx="63">
                  <c:v>2011</c:v>
                </c:pt>
                <c:pt idx="64">
                  <c:v>2012</c:v>
                </c:pt>
                <c:pt idx="65">
                  <c:v>2013</c:v>
                </c:pt>
                <c:pt idx="66">
                  <c:v>2014</c:v>
                </c:pt>
                <c:pt idx="67">
                  <c:v>2015</c:v>
                </c:pt>
                <c:pt idx="68">
                  <c:v>2016</c:v>
                </c:pt>
                <c:pt idx="69">
                  <c:v>2017</c:v>
                </c:pt>
                <c:pt idx="70">
                  <c:v>2018</c:v>
                </c:pt>
                <c:pt idx="71">
                  <c:v>2019</c:v>
                </c:pt>
                <c:pt idx="72">
                  <c:v>2020</c:v>
                </c:pt>
                <c:pt idx="73">
                  <c:v>2021</c:v>
                </c:pt>
                <c:pt idx="74">
                  <c:v>2022</c:v>
                </c:pt>
              </c:strCache>
            </c:strRef>
          </c:cat>
          <c:val>
            <c:numRef>
              <c:f>'Full Time Equivalent Employees '!$C$8:$BY$8</c:f>
              <c:numCache>
                <c:formatCode>General</c:formatCode>
                <c:ptCount val="75"/>
                <c:pt idx="0">
                  <c:v>41.277999999999999</c:v>
                </c:pt>
                <c:pt idx="1">
                  <c:v>39.576999999999998</c:v>
                </c:pt>
                <c:pt idx="2">
                  <c:v>41.098999999999997</c:v>
                </c:pt>
                <c:pt idx="3">
                  <c:v>43.325000000000003</c:v>
                </c:pt>
                <c:pt idx="4">
                  <c:v>43.698</c:v>
                </c:pt>
                <c:pt idx="5">
                  <c:v>44.677</c:v>
                </c:pt>
                <c:pt idx="6">
                  <c:v>43.054000000000002</c:v>
                </c:pt>
                <c:pt idx="7">
                  <c:v>44.381</c:v>
                </c:pt>
                <c:pt idx="8">
                  <c:v>45.604999999999997</c:v>
                </c:pt>
                <c:pt idx="9">
                  <c:v>45.822000000000003</c:v>
                </c:pt>
                <c:pt idx="10">
                  <c:v>43.97</c:v>
                </c:pt>
                <c:pt idx="11">
                  <c:v>45.365000000000002</c:v>
                </c:pt>
                <c:pt idx="12">
                  <c:v>46.103000000000002</c:v>
                </c:pt>
                <c:pt idx="13">
                  <c:v>45.621000000000002</c:v>
                </c:pt>
                <c:pt idx="14">
                  <c:v>46.734000000000002</c:v>
                </c:pt>
                <c:pt idx="15">
                  <c:v>47.38</c:v>
                </c:pt>
                <c:pt idx="16">
                  <c:v>48.332000000000001</c:v>
                </c:pt>
                <c:pt idx="17">
                  <c:v>50.338000000000001</c:v>
                </c:pt>
                <c:pt idx="18">
                  <c:v>52.792999999999999</c:v>
                </c:pt>
                <c:pt idx="19">
                  <c:v>54.000999999999998</c:v>
                </c:pt>
                <c:pt idx="20">
                  <c:v>55.418999999999997</c:v>
                </c:pt>
                <c:pt idx="21">
                  <c:v>57.024000000000001</c:v>
                </c:pt>
                <c:pt idx="22">
                  <c:v>56.554000000000002</c:v>
                </c:pt>
                <c:pt idx="23">
                  <c:v>56.206000000000003</c:v>
                </c:pt>
                <c:pt idx="24">
                  <c:v>58.018000000000001</c:v>
                </c:pt>
                <c:pt idx="25">
                  <c:v>61.171999999999997</c:v>
                </c:pt>
                <c:pt idx="26">
                  <c:v>62.005000000000003</c:v>
                </c:pt>
                <c:pt idx="27">
                  <c:v>59.936999999999998</c:v>
                </c:pt>
                <c:pt idx="28">
                  <c:v>62.195</c:v>
                </c:pt>
                <c:pt idx="29">
                  <c:v>64.77</c:v>
                </c:pt>
                <c:pt idx="30">
                  <c:v>68.531000000000006</c:v>
                </c:pt>
                <c:pt idx="31">
                  <c:v>71.179000000000002</c:v>
                </c:pt>
                <c:pt idx="32">
                  <c:v>70.957999999999998</c:v>
                </c:pt>
                <c:pt idx="33">
                  <c:v>71.881</c:v>
                </c:pt>
                <c:pt idx="34">
                  <c:v>69.715000000000003</c:v>
                </c:pt>
                <c:pt idx="35">
                  <c:v>70.367999999999995</c:v>
                </c:pt>
                <c:pt idx="36">
                  <c:v>74.436999999999998</c:v>
                </c:pt>
                <c:pt idx="37">
                  <c:v>76.433000000000007</c:v>
                </c:pt>
                <c:pt idx="38">
                  <c:v>77.766000000000005</c:v>
                </c:pt>
                <c:pt idx="39">
                  <c:v>80.132000000000005</c:v>
                </c:pt>
                <c:pt idx="40">
                  <c:v>82.567999999999998</c:v>
                </c:pt>
                <c:pt idx="41">
                  <c:v>84.792000000000002</c:v>
                </c:pt>
                <c:pt idx="42">
                  <c:v>85.603999999999999</c:v>
                </c:pt>
                <c:pt idx="43">
                  <c:v>84.061000000000007</c:v>
                </c:pt>
                <c:pt idx="44">
                  <c:v>84.251999999999995</c:v>
                </c:pt>
                <c:pt idx="45">
                  <c:v>86.105999999999995</c:v>
                </c:pt>
                <c:pt idx="46">
                  <c:v>88.906000000000006</c:v>
                </c:pt>
                <c:pt idx="47">
                  <c:v>91.766999999999996</c:v>
                </c:pt>
                <c:pt idx="48">
                  <c:v>93.861999999999995</c:v>
                </c:pt>
                <c:pt idx="49">
                  <c:v>96.597999999999999</c:v>
                </c:pt>
                <c:pt idx="50">
                  <c:v>99.460999999999999</c:v>
                </c:pt>
                <c:pt idx="51">
                  <c:v>101.92</c:v>
                </c:pt>
                <c:pt idx="52">
                  <c:v>104.283</c:v>
                </c:pt>
                <c:pt idx="53">
                  <c:v>104.294</c:v>
                </c:pt>
                <c:pt idx="54">
                  <c:v>102.658</c:v>
                </c:pt>
                <c:pt idx="55">
                  <c:v>102.04300000000001</c:v>
                </c:pt>
                <c:pt idx="56">
                  <c:v>103.14400000000001</c:v>
                </c:pt>
                <c:pt idx="57">
                  <c:v>105.361</c:v>
                </c:pt>
                <c:pt idx="58">
                  <c:v>107.547</c:v>
                </c:pt>
                <c:pt idx="59">
                  <c:v>108.663</c:v>
                </c:pt>
                <c:pt idx="60">
                  <c:v>107.65600000000001</c:v>
                </c:pt>
                <c:pt idx="61">
                  <c:v>100.849</c:v>
                </c:pt>
                <c:pt idx="62">
                  <c:v>99.954999999999998</c:v>
                </c:pt>
                <c:pt idx="63">
                  <c:v>101.69</c:v>
                </c:pt>
                <c:pt idx="64">
                  <c:v>104.465</c:v>
                </c:pt>
                <c:pt idx="65">
                  <c:v>106.68600000000001</c:v>
                </c:pt>
                <c:pt idx="66">
                  <c:v>109.29600000000001</c:v>
                </c:pt>
                <c:pt idx="67">
                  <c:v>112.26900000000001</c:v>
                </c:pt>
                <c:pt idx="68">
                  <c:v>114.15</c:v>
                </c:pt>
                <c:pt idx="69">
                  <c:v>116.19</c:v>
                </c:pt>
                <c:pt idx="70">
                  <c:v>118.452</c:v>
                </c:pt>
                <c:pt idx="71">
                  <c:v>120.458</c:v>
                </c:pt>
                <c:pt idx="72">
                  <c:v>113.081</c:v>
                </c:pt>
                <c:pt idx="73">
                  <c:v>117.26900000000001</c:v>
                </c:pt>
                <c:pt idx="74">
                  <c:v>122.89</c:v>
                </c:pt>
              </c:numCache>
            </c:numRef>
          </c:val>
          <c:smooth val="0"/>
          <c:extLst>
            <c:ext xmlns:c16="http://schemas.microsoft.com/office/drawing/2014/chart" uri="{C3380CC4-5D6E-409C-BE32-E72D297353CC}">
              <c16:uniqueId val="{00000001-8DD5-44D1-B4D8-15688D07B496}"/>
            </c:ext>
          </c:extLst>
        </c:ser>
        <c:dLbls>
          <c:showLegendKey val="0"/>
          <c:showVal val="0"/>
          <c:showCatName val="0"/>
          <c:showSerName val="0"/>
          <c:showPercent val="0"/>
          <c:showBubbleSize val="0"/>
        </c:dLbls>
        <c:marker val="1"/>
        <c:smooth val="0"/>
        <c:axId val="552729840"/>
        <c:axId val="552728856"/>
        <c:extLst>
          <c:ext xmlns:c15="http://schemas.microsoft.com/office/drawing/2012/chart" uri="{02D57815-91ED-43cb-92C2-25804820EDAC}">
            <c15:filteredLineSeries>
              <c15:ser>
                <c:idx val="3"/>
                <c:order val="3"/>
                <c:tx>
                  <c:strRef>
                    <c:extLst>
                      <c:ext uri="{02D57815-91ED-43cb-92C2-25804820EDAC}">
                        <c15:formulaRef>
                          <c15:sqref>'Full Time Equivalent Employees '!$AZ$26</c15:sqref>
                        </c15:formulaRef>
                      </c:ext>
                    </c:extLst>
                    <c:strCache>
                      <c:ptCount val="1"/>
                    </c:strCache>
                  </c:strRef>
                </c:tx>
                <c:spPr>
                  <a:ln w="28575" cap="rnd">
                    <a:solidFill>
                      <a:schemeClr val="accent1"/>
                    </a:solidFill>
                    <a:round/>
                  </a:ln>
                  <a:effectLst/>
                </c:spPr>
                <c:marker>
                  <c:symbol val="none"/>
                </c:marker>
                <c:cat>
                  <c:strRef>
                    <c:extLst>
                      <c:ext uri="{02D57815-91ED-43cb-92C2-25804820EDAC}">
                        <c15:formulaRef>
                          <c15:sqref>'Full Time Equivalent Employees '!$C$4:$BY$4</c15:sqref>
                        </c15:formulaRef>
                      </c:ext>
                    </c:extLst>
                    <c:strCache>
                      <c:ptCount val="75"/>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4">
                        <c:v>1972</c:v>
                      </c:pt>
                      <c:pt idx="25">
                        <c:v>1973</c:v>
                      </c:pt>
                      <c:pt idx="26">
                        <c:v>1974</c:v>
                      </c:pt>
                      <c:pt idx="27">
                        <c:v>1975</c:v>
                      </c:pt>
                      <c:pt idx="28">
                        <c:v>1976</c:v>
                      </c:pt>
                      <c:pt idx="29">
                        <c:v>1977</c:v>
                      </c:pt>
                      <c:pt idx="30">
                        <c:v>1978</c:v>
                      </c:pt>
                      <c:pt idx="31">
                        <c:v>1979</c:v>
                      </c:pt>
                      <c:pt idx="32">
                        <c:v>1980</c:v>
                      </c:pt>
                      <c:pt idx="33">
                        <c:v>1981</c:v>
                      </c:pt>
                      <c:pt idx="34">
                        <c:v>1982</c:v>
                      </c:pt>
                      <c:pt idx="35">
                        <c:v>1983</c:v>
                      </c:pt>
                      <c:pt idx="36">
                        <c:v>1984</c:v>
                      </c:pt>
                      <c:pt idx="37">
                        <c:v>1985</c:v>
                      </c:pt>
                      <c:pt idx="38">
                        <c:v>1986</c:v>
                      </c:pt>
                      <c:pt idx="39">
                        <c:v>1987</c:v>
                      </c:pt>
                      <c:pt idx="40">
                        <c:v>1988</c:v>
                      </c:pt>
                      <c:pt idx="41">
                        <c:v>1989</c:v>
                      </c:pt>
                      <c:pt idx="42">
                        <c:v>1990</c:v>
                      </c:pt>
                      <c:pt idx="43">
                        <c:v>1991</c:v>
                      </c:pt>
                      <c:pt idx="44">
                        <c:v>1992</c:v>
                      </c:pt>
                      <c:pt idx="45">
                        <c:v>1993</c:v>
                      </c:pt>
                      <c:pt idx="46">
                        <c:v>1994</c:v>
                      </c:pt>
                      <c:pt idx="47">
                        <c:v>1995</c:v>
                      </c:pt>
                      <c:pt idx="48">
                        <c:v>1996</c:v>
                      </c:pt>
                      <c:pt idx="49">
                        <c:v>1997</c:v>
                      </c:pt>
                      <c:pt idx="50">
                        <c:v>1998*</c:v>
                      </c:pt>
                      <c:pt idx="51">
                        <c:v>1999</c:v>
                      </c:pt>
                      <c:pt idx="52">
                        <c:v>2000</c:v>
                      </c:pt>
                      <c:pt idx="53">
                        <c:v>2001</c:v>
                      </c:pt>
                      <c:pt idx="54">
                        <c:v>2002</c:v>
                      </c:pt>
                      <c:pt idx="55">
                        <c:v>2003</c:v>
                      </c:pt>
                      <c:pt idx="56">
                        <c:v>2004</c:v>
                      </c:pt>
                      <c:pt idx="57">
                        <c:v>2005</c:v>
                      </c:pt>
                      <c:pt idx="58">
                        <c:v>2006</c:v>
                      </c:pt>
                      <c:pt idx="59">
                        <c:v>2007</c:v>
                      </c:pt>
                      <c:pt idx="60">
                        <c:v>2008</c:v>
                      </c:pt>
                      <c:pt idx="61">
                        <c:v>2009</c:v>
                      </c:pt>
                      <c:pt idx="62">
                        <c:v>2010</c:v>
                      </c:pt>
                      <c:pt idx="63">
                        <c:v>2011</c:v>
                      </c:pt>
                      <c:pt idx="64">
                        <c:v>2012</c:v>
                      </c:pt>
                      <c:pt idx="65">
                        <c:v>2013</c:v>
                      </c:pt>
                      <c:pt idx="66">
                        <c:v>2014</c:v>
                      </c:pt>
                      <c:pt idx="67">
                        <c:v>2015</c:v>
                      </c:pt>
                      <c:pt idx="68">
                        <c:v>2016</c:v>
                      </c:pt>
                      <c:pt idx="69">
                        <c:v>2017</c:v>
                      </c:pt>
                      <c:pt idx="70">
                        <c:v>2018</c:v>
                      </c:pt>
                      <c:pt idx="71">
                        <c:v>2019</c:v>
                      </c:pt>
                      <c:pt idx="72">
                        <c:v>2020</c:v>
                      </c:pt>
                      <c:pt idx="73">
                        <c:v>2021</c:v>
                      </c:pt>
                      <c:pt idx="74">
                        <c:v>2022</c:v>
                      </c:pt>
                    </c:strCache>
                  </c:strRef>
                </c:cat>
                <c:val>
                  <c:numRef>
                    <c:extLst>
                      <c:ext uri="{02D57815-91ED-43cb-92C2-25804820EDAC}">
                        <c15:formulaRef>
                          <c15:sqref>'Full Time Equivalent Employees '!$C$16:$BY$16</c15:sqref>
                        </c15:formulaRef>
                      </c:ext>
                    </c:extLst>
                    <c:numCache>
                      <c:formatCode>General</c:formatCode>
                      <c:ptCount val="75"/>
                    </c:numCache>
                  </c:numRef>
                </c:val>
                <c:smooth val="0"/>
                <c:extLst>
                  <c:ext xmlns:c16="http://schemas.microsoft.com/office/drawing/2014/chart" uri="{C3380CC4-5D6E-409C-BE32-E72D297353CC}">
                    <c16:uniqueId val="{00000003-8DD5-44D1-B4D8-15688D07B496}"/>
                  </c:ext>
                </c:extLst>
              </c15:ser>
            </c15:filteredLineSeries>
          </c:ext>
        </c:extLst>
      </c:lineChart>
      <c:catAx>
        <c:axId val="538757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38753344"/>
        <c:crosses val="autoZero"/>
        <c:auto val="1"/>
        <c:lblAlgn val="ctr"/>
        <c:lblOffset val="100"/>
        <c:noMultiLvlLbl val="0"/>
      </c:catAx>
      <c:valAx>
        <c:axId val="5387533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Farm Sector (Millions)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38757280"/>
        <c:crosses val="autoZero"/>
        <c:crossBetween val="between"/>
      </c:valAx>
      <c:valAx>
        <c:axId val="552728856"/>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Private Industries</a:t>
                </a:r>
                <a:r>
                  <a:rPr lang="en-US" sz="1400" baseline="0"/>
                  <a:t> (Millions)</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52729840"/>
        <c:crosses val="max"/>
        <c:crossBetween val="between"/>
      </c:valAx>
      <c:catAx>
        <c:axId val="552729840"/>
        <c:scaling>
          <c:orientation val="minMax"/>
        </c:scaling>
        <c:delete val="1"/>
        <c:axPos val="b"/>
        <c:numFmt formatCode="General" sourceLinked="1"/>
        <c:majorTickMark val="out"/>
        <c:minorTickMark val="none"/>
        <c:tickLblPos val="nextTo"/>
        <c:crossAx val="55272885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Farm Share</a:t>
            </a:r>
            <a:r>
              <a:rPr lang="en-US" sz="1800" b="1" baseline="0"/>
              <a:t> of Private Sector Employees, Full Time Equivalent (1948-2022)</a:t>
            </a:r>
            <a:endParaRPr lang="en-US" sz="1800" b="1"/>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'Full Time Equivalent Employees '!$B$13</c:f>
              <c:strCache>
                <c:ptCount val="1"/>
                <c:pt idx="0">
                  <c:v>Farm Share of Full Time Equivalent Employees</c:v>
                </c:pt>
              </c:strCache>
            </c:strRef>
          </c:tx>
          <c:spPr>
            <a:ln w="28575" cap="rnd">
              <a:solidFill>
                <a:schemeClr val="accent2"/>
              </a:solidFill>
              <a:round/>
            </a:ln>
            <a:effectLst/>
          </c:spPr>
          <c:marker>
            <c:symbol val="none"/>
          </c:marker>
          <c:cat>
            <c:strRef>
              <c:f>'Full Time Equivalent Employees '!$C$4:$BY$4</c:f>
              <c:strCache>
                <c:ptCount val="75"/>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4">
                  <c:v>1972</c:v>
                </c:pt>
                <c:pt idx="25">
                  <c:v>1973</c:v>
                </c:pt>
                <c:pt idx="26">
                  <c:v>1974</c:v>
                </c:pt>
                <c:pt idx="27">
                  <c:v>1975</c:v>
                </c:pt>
                <c:pt idx="28">
                  <c:v>1976</c:v>
                </c:pt>
                <c:pt idx="29">
                  <c:v>1977</c:v>
                </c:pt>
                <c:pt idx="30">
                  <c:v>1978</c:v>
                </c:pt>
                <c:pt idx="31">
                  <c:v>1979</c:v>
                </c:pt>
                <c:pt idx="32">
                  <c:v>1980</c:v>
                </c:pt>
                <c:pt idx="33">
                  <c:v>1981</c:v>
                </c:pt>
                <c:pt idx="34">
                  <c:v>1982</c:v>
                </c:pt>
                <c:pt idx="35">
                  <c:v>1983</c:v>
                </c:pt>
                <c:pt idx="36">
                  <c:v>1984</c:v>
                </c:pt>
                <c:pt idx="37">
                  <c:v>1985</c:v>
                </c:pt>
                <c:pt idx="38">
                  <c:v>1986</c:v>
                </c:pt>
                <c:pt idx="39">
                  <c:v>1987</c:v>
                </c:pt>
                <c:pt idx="40">
                  <c:v>1988</c:v>
                </c:pt>
                <c:pt idx="41">
                  <c:v>1989</c:v>
                </c:pt>
                <c:pt idx="42">
                  <c:v>1990</c:v>
                </c:pt>
                <c:pt idx="43">
                  <c:v>1991</c:v>
                </c:pt>
                <c:pt idx="44">
                  <c:v>1992</c:v>
                </c:pt>
                <c:pt idx="45">
                  <c:v>1993</c:v>
                </c:pt>
                <c:pt idx="46">
                  <c:v>1994</c:v>
                </c:pt>
                <c:pt idx="47">
                  <c:v>1995</c:v>
                </c:pt>
                <c:pt idx="48">
                  <c:v>1996</c:v>
                </c:pt>
                <c:pt idx="49">
                  <c:v>1997</c:v>
                </c:pt>
                <c:pt idx="50">
                  <c:v>1998*</c:v>
                </c:pt>
                <c:pt idx="51">
                  <c:v>1999</c:v>
                </c:pt>
                <c:pt idx="52">
                  <c:v>2000</c:v>
                </c:pt>
                <c:pt idx="53">
                  <c:v>2001</c:v>
                </c:pt>
                <c:pt idx="54">
                  <c:v>2002</c:v>
                </c:pt>
                <c:pt idx="55">
                  <c:v>2003</c:v>
                </c:pt>
                <c:pt idx="56">
                  <c:v>2004</c:v>
                </c:pt>
                <c:pt idx="57">
                  <c:v>2005</c:v>
                </c:pt>
                <c:pt idx="58">
                  <c:v>2006</c:v>
                </c:pt>
                <c:pt idx="59">
                  <c:v>2007</c:v>
                </c:pt>
                <c:pt idx="60">
                  <c:v>2008</c:v>
                </c:pt>
                <c:pt idx="61">
                  <c:v>2009</c:v>
                </c:pt>
                <c:pt idx="62">
                  <c:v>2010</c:v>
                </c:pt>
                <c:pt idx="63">
                  <c:v>2011</c:v>
                </c:pt>
                <c:pt idx="64">
                  <c:v>2012</c:v>
                </c:pt>
                <c:pt idx="65">
                  <c:v>2013</c:v>
                </c:pt>
                <c:pt idx="66">
                  <c:v>2014</c:v>
                </c:pt>
                <c:pt idx="67">
                  <c:v>2015</c:v>
                </c:pt>
                <c:pt idx="68">
                  <c:v>2016</c:v>
                </c:pt>
                <c:pt idx="69">
                  <c:v>2017</c:v>
                </c:pt>
                <c:pt idx="70">
                  <c:v>2018</c:v>
                </c:pt>
                <c:pt idx="71">
                  <c:v>2019</c:v>
                </c:pt>
                <c:pt idx="72">
                  <c:v>2020</c:v>
                </c:pt>
                <c:pt idx="73">
                  <c:v>2021</c:v>
                </c:pt>
                <c:pt idx="74">
                  <c:v>2022</c:v>
                </c:pt>
              </c:strCache>
            </c:strRef>
          </c:cat>
          <c:val>
            <c:numRef>
              <c:f>'Full Time Equivalent Employees '!$C$13:$BY$13</c:f>
              <c:numCache>
                <c:formatCode>0%</c:formatCode>
                <c:ptCount val="75"/>
                <c:pt idx="0">
                  <c:v>4.6998401085323903E-2</c:v>
                </c:pt>
                <c:pt idx="1">
                  <c:v>4.7224398008944589E-2</c:v>
                </c:pt>
                <c:pt idx="2">
                  <c:v>4.703277452006132E-2</c:v>
                </c:pt>
                <c:pt idx="3">
                  <c:v>4.2839007501442587E-2</c:v>
                </c:pt>
                <c:pt idx="4">
                  <c:v>4.0871435763650509E-2</c:v>
                </c:pt>
                <c:pt idx="5">
                  <c:v>3.8990979698726412E-2</c:v>
                </c:pt>
                <c:pt idx="6">
                  <c:v>4.09253495610164E-2</c:v>
                </c:pt>
                <c:pt idx="7">
                  <c:v>3.8462405083256351E-2</c:v>
                </c:pt>
                <c:pt idx="8">
                  <c:v>3.5653985308628441E-2</c:v>
                </c:pt>
                <c:pt idx="9">
                  <c:v>3.500501942298459E-2</c:v>
                </c:pt>
                <c:pt idx="10">
                  <c:v>3.727541505571981E-2</c:v>
                </c:pt>
                <c:pt idx="11">
                  <c:v>3.5952827069326572E-2</c:v>
                </c:pt>
                <c:pt idx="12">
                  <c:v>3.4791662147799496E-2</c:v>
                </c:pt>
                <c:pt idx="13">
                  <c:v>3.5115407378181099E-2</c:v>
                </c:pt>
                <c:pt idx="14">
                  <c:v>3.3187828989600716E-2</c:v>
                </c:pt>
                <c:pt idx="15">
                  <c:v>3.1616715913887712E-2</c:v>
                </c:pt>
                <c:pt idx="16">
                  <c:v>2.8159397500620707E-2</c:v>
                </c:pt>
                <c:pt idx="17">
                  <c:v>2.5229448925265206E-2</c:v>
                </c:pt>
                <c:pt idx="18">
                  <c:v>2.2124145246528896E-2</c:v>
                </c:pt>
                <c:pt idx="19">
                  <c:v>2.0147775041202944E-2</c:v>
                </c:pt>
                <c:pt idx="20">
                  <c:v>1.9181147259964993E-2</c:v>
                </c:pt>
                <c:pt idx="21">
                  <c:v>1.8097643097643099E-2</c:v>
                </c:pt>
                <c:pt idx="22">
                  <c:v>1.8407186052268626E-2</c:v>
                </c:pt>
                <c:pt idx="23">
                  <c:v>1.8396612461303065E-2</c:v>
                </c:pt>
                <c:pt idx="24">
                  <c:v>1.7787583163845704E-2</c:v>
                </c:pt>
                <c:pt idx="25">
                  <c:v>1.7491662852285362E-2</c:v>
                </c:pt>
                <c:pt idx="26">
                  <c:v>1.8482380453189257E-2</c:v>
                </c:pt>
                <c:pt idx="27">
                  <c:v>1.9220181190249763E-2</c:v>
                </c:pt>
                <c:pt idx="28">
                  <c:v>1.9390626256129914E-2</c:v>
                </c:pt>
                <c:pt idx="29">
                  <c:v>1.7616180330399876E-2</c:v>
                </c:pt>
                <c:pt idx="30">
                  <c:v>1.5773883352059651E-2</c:v>
                </c:pt>
                <c:pt idx="31">
                  <c:v>1.5285407212801529E-2</c:v>
                </c:pt>
                <c:pt idx="32">
                  <c:v>1.5727613517855635E-2</c:v>
                </c:pt>
                <c:pt idx="33">
                  <c:v>1.4969185181063147E-2</c:v>
                </c:pt>
                <c:pt idx="34">
                  <c:v>1.4659685863874346E-2</c:v>
                </c:pt>
                <c:pt idx="35">
                  <c:v>1.5717371532514783E-2</c:v>
                </c:pt>
                <c:pt idx="36">
                  <c:v>1.3367008342625308E-2</c:v>
                </c:pt>
                <c:pt idx="37">
                  <c:v>1.1290934543979694E-2</c:v>
                </c:pt>
                <c:pt idx="38">
                  <c:v>1.0493017514080702E-2</c:v>
                </c:pt>
                <c:pt idx="39">
                  <c:v>1.0307991813507712E-2</c:v>
                </c:pt>
                <c:pt idx="40">
                  <c:v>1.0403546168006976E-2</c:v>
                </c:pt>
                <c:pt idx="41">
                  <c:v>9.375884517407302E-3</c:v>
                </c:pt>
                <c:pt idx="42">
                  <c:v>9.2051773281622354E-3</c:v>
                </c:pt>
                <c:pt idx="43">
                  <c:v>9.2670798586740582E-3</c:v>
                </c:pt>
                <c:pt idx="44">
                  <c:v>8.8069125955466936E-3</c:v>
                </c:pt>
                <c:pt idx="45">
                  <c:v>8.5359905233084801E-3</c:v>
                </c:pt>
                <c:pt idx="46">
                  <c:v>8.087193215306052E-3</c:v>
                </c:pt>
                <c:pt idx="47">
                  <c:v>8.0965924569834473E-3</c:v>
                </c:pt>
                <c:pt idx="48">
                  <c:v>7.5856043979459203E-3</c:v>
                </c:pt>
                <c:pt idx="49">
                  <c:v>7.764135903434854E-3</c:v>
                </c:pt>
                <c:pt idx="50">
                  <c:v>7.3797769980193245E-3</c:v>
                </c:pt>
                <c:pt idx="51">
                  <c:v>7.5941915227629511E-3</c:v>
                </c:pt>
                <c:pt idx="52">
                  <c:v>7.2111465914866278E-3</c:v>
                </c:pt>
                <c:pt idx="53">
                  <c:v>7.1720329069745146E-3</c:v>
                </c:pt>
                <c:pt idx="54">
                  <c:v>7.2765882834265232E-3</c:v>
                </c:pt>
                <c:pt idx="55">
                  <c:v>7.4380408259263247E-3</c:v>
                </c:pt>
                <c:pt idx="56">
                  <c:v>6.8544946870394783E-3</c:v>
                </c:pt>
                <c:pt idx="57">
                  <c:v>6.3495980486138132E-3</c:v>
                </c:pt>
                <c:pt idx="58">
                  <c:v>5.9880796303011709E-3</c:v>
                </c:pt>
                <c:pt idx="59">
                  <c:v>5.9265803447355585E-3</c:v>
                </c:pt>
                <c:pt idx="60">
                  <c:v>5.8241064130192463E-3</c:v>
                </c:pt>
                <c:pt idx="61">
                  <c:v>6.2866265406697139E-3</c:v>
                </c:pt>
                <c:pt idx="62">
                  <c:v>6.4729128107648441E-3</c:v>
                </c:pt>
                <c:pt idx="63">
                  <c:v>6.4313108466909239E-3</c:v>
                </c:pt>
                <c:pt idx="64">
                  <c:v>6.3944861915474086E-3</c:v>
                </c:pt>
                <c:pt idx="65">
                  <c:v>6.3363515362840489E-3</c:v>
                </c:pt>
                <c:pt idx="66">
                  <c:v>6.2948323817889028E-3</c:v>
                </c:pt>
                <c:pt idx="67">
                  <c:v>6.2350248064915511E-3</c:v>
                </c:pt>
                <c:pt idx="68">
                  <c:v>6.158563293911519E-3</c:v>
                </c:pt>
                <c:pt idx="69">
                  <c:v>6.0418280402788531E-3</c:v>
                </c:pt>
                <c:pt idx="70">
                  <c:v>5.8842400297166786E-3</c:v>
                </c:pt>
                <c:pt idx="71">
                  <c:v>5.7862491490810073E-3</c:v>
                </c:pt>
                <c:pt idx="72">
                  <c:v>6.1371936930165096E-3</c:v>
                </c:pt>
                <c:pt idx="73">
                  <c:v>5.9265449522039066E-3</c:v>
                </c:pt>
                <c:pt idx="74">
                  <c:v>5.6798763121490761E-3</c:v>
                </c:pt>
              </c:numCache>
            </c:numRef>
          </c:val>
          <c:smooth val="0"/>
          <c:extLst>
            <c:ext xmlns:c16="http://schemas.microsoft.com/office/drawing/2014/chart" uri="{C3380CC4-5D6E-409C-BE32-E72D297353CC}">
              <c16:uniqueId val="{00000000-55E8-448E-A093-1F25D407E2F9}"/>
            </c:ext>
          </c:extLst>
        </c:ser>
        <c:dLbls>
          <c:showLegendKey val="0"/>
          <c:showVal val="0"/>
          <c:showCatName val="0"/>
          <c:showSerName val="0"/>
          <c:showPercent val="0"/>
          <c:showBubbleSize val="0"/>
        </c:dLbls>
        <c:smooth val="0"/>
        <c:axId val="547583488"/>
        <c:axId val="547584800"/>
        <c:extLst/>
      </c:lineChart>
      <c:catAx>
        <c:axId val="547583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7584800"/>
        <c:crosses val="autoZero"/>
        <c:auto val="1"/>
        <c:lblAlgn val="ctr"/>
        <c:lblOffset val="100"/>
        <c:noMultiLvlLbl val="0"/>
      </c:catAx>
      <c:valAx>
        <c:axId val="547584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75834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Millions of People</a:t>
            </a:r>
          </a:p>
        </c:rich>
      </c:tx>
      <c:layout>
        <c:manualLayout>
          <c:xMode val="edge"/>
          <c:yMode val="edge"/>
          <c:x val="0.26542894335788675"/>
          <c:y val="3.3333333333333333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9358705161854771E-2"/>
          <c:y val="0.1294789081885856"/>
          <c:w val="0.8700857392825897"/>
          <c:h val="0.64000742463023386"/>
        </c:manualLayout>
      </c:layout>
      <c:barChart>
        <c:barDir val="col"/>
        <c:grouping val="stacked"/>
        <c:varyColors val="0"/>
        <c:ser>
          <c:idx val="1"/>
          <c:order val="0"/>
          <c:tx>
            <c:strRef>
              <c:f>'Farm Labor'!$A$4</c:f>
              <c:strCache>
                <c:ptCount val="1"/>
                <c:pt idx="0">
                  <c:v>Regular Workers (GE 150 Days)</c:v>
                </c:pt>
              </c:strCache>
            </c:strRef>
          </c:tx>
          <c:spPr>
            <a:solidFill>
              <a:srgbClr val="0070C0"/>
            </a:solidFill>
            <a:ln>
              <a:solidFill>
                <a:srgbClr val="0070C0"/>
              </a:solidFill>
            </a:ln>
            <a:effectLst/>
          </c:spPr>
          <c:invertIfNegative val="0"/>
          <c:cat>
            <c:strRef>
              <c:f>'Farm Labor'!$H$2:$T$2</c:f>
              <c:strCache>
                <c:ptCount val="12"/>
                <c:pt idx="0">
                  <c:v>1969*</c:v>
                </c:pt>
                <c:pt idx="1">
                  <c:v>1974*</c:v>
                </c:pt>
                <c:pt idx="2">
                  <c:v>1978*</c:v>
                </c:pt>
                <c:pt idx="3">
                  <c:v>1978</c:v>
                </c:pt>
                <c:pt idx="4">
                  <c:v>1982</c:v>
                </c:pt>
                <c:pt idx="5">
                  <c:v>1992</c:v>
                </c:pt>
                <c:pt idx="6">
                  <c:v>1997</c:v>
                </c:pt>
                <c:pt idx="7">
                  <c:v>2002</c:v>
                </c:pt>
                <c:pt idx="8">
                  <c:v>2007</c:v>
                </c:pt>
                <c:pt idx="9">
                  <c:v>2012</c:v>
                </c:pt>
                <c:pt idx="10">
                  <c:v>2017</c:v>
                </c:pt>
                <c:pt idx="11">
                  <c:v>2022</c:v>
                </c:pt>
              </c:strCache>
              <c:extLst/>
            </c:strRef>
          </c:cat>
          <c:val>
            <c:numRef>
              <c:f>'Farm Labor'!$H$4:$T$4</c:f>
              <c:numCache>
                <c:formatCode>General</c:formatCode>
                <c:ptCount val="12"/>
                <c:pt idx="0">
                  <c:v>0.65437000000000001</c:v>
                </c:pt>
                <c:pt idx="1">
                  <c:v>0.71271499999999999</c:v>
                </c:pt>
                <c:pt idx="2">
                  <c:v>0.93998400000000004</c:v>
                </c:pt>
                <c:pt idx="3" formatCode="_(* #,##0_);_(* \(#,##0\);_(* &quot;-&quot;??_);_(@_)">
                  <c:v>0.95369400000000004</c:v>
                </c:pt>
                <c:pt idx="4" formatCode="_(* #,##0_);_(* \(#,##0\);_(* &quot;-&quot;??_);_(@_)">
                  <c:v>0.94948100000000002</c:v>
                </c:pt>
                <c:pt idx="5" formatCode="_(* #,##0_);_(* \(#,##0\);_(* &quot;-&quot;??_);_(@_)">
                  <c:v>0.91919399999999996</c:v>
                </c:pt>
                <c:pt idx="6" formatCode="_(* #,##0_);_(* \(#,##0\);_(* &quot;-&quot;??_);_(@_)">
                  <c:v>0.89046700000000001</c:v>
                </c:pt>
                <c:pt idx="7" formatCode="_(* #,##0_);_(* \(#,##0\);_(* &quot;-&quot;??_);_(@_)">
                  <c:v>0.92770799999999998</c:v>
                </c:pt>
                <c:pt idx="8" formatCode="#,##0">
                  <c:v>0.911439</c:v>
                </c:pt>
                <c:pt idx="9" formatCode="_(* #,##0_);_(* \(#,##0\);_(* &quot;-&quot;??_);_(@_)">
                  <c:v>0.99959600000000004</c:v>
                </c:pt>
                <c:pt idx="10" formatCode="_(* #,##0_);_(* \(#,##0\);_(* &quot;-&quot;??_);_(@_)">
                  <c:v>0.97394000000000003</c:v>
                </c:pt>
                <c:pt idx="11" formatCode="_(* #,##0_);_(* \(#,##0\);_(* &quot;-&quot;??_);_(@_)">
                  <c:v>1.0419849999999999</c:v>
                </c:pt>
              </c:numCache>
              <c:extLst/>
            </c:numRef>
          </c:val>
          <c:extLst>
            <c:ext xmlns:c16="http://schemas.microsoft.com/office/drawing/2014/chart" uri="{C3380CC4-5D6E-409C-BE32-E72D297353CC}">
              <c16:uniqueId val="{00000000-90F6-413B-8748-361E55ACFCD3}"/>
            </c:ext>
          </c:extLst>
        </c:ser>
        <c:ser>
          <c:idx val="2"/>
          <c:order val="1"/>
          <c:tx>
            <c:strRef>
              <c:f>'Farm Labor'!$A$5</c:f>
              <c:strCache>
                <c:ptCount val="1"/>
                <c:pt idx="0">
                  <c:v>Seasonal Workers (LT 150 Days)</c:v>
                </c:pt>
              </c:strCache>
            </c:strRef>
          </c:tx>
          <c:spPr>
            <a:solidFill>
              <a:srgbClr val="FFC000"/>
            </a:solidFill>
            <a:ln>
              <a:solidFill>
                <a:srgbClr val="FFC000"/>
              </a:solidFill>
            </a:ln>
            <a:effectLst/>
          </c:spPr>
          <c:invertIfNegative val="0"/>
          <c:cat>
            <c:strRef>
              <c:f>'Farm Labor'!$H$2:$T$2</c:f>
              <c:strCache>
                <c:ptCount val="12"/>
                <c:pt idx="0">
                  <c:v>1969*</c:v>
                </c:pt>
                <c:pt idx="1">
                  <c:v>1974*</c:v>
                </c:pt>
                <c:pt idx="2">
                  <c:v>1978*</c:v>
                </c:pt>
                <c:pt idx="3">
                  <c:v>1978</c:v>
                </c:pt>
                <c:pt idx="4">
                  <c:v>1982</c:v>
                </c:pt>
                <c:pt idx="5">
                  <c:v>1992</c:v>
                </c:pt>
                <c:pt idx="6">
                  <c:v>1997</c:v>
                </c:pt>
                <c:pt idx="7">
                  <c:v>2002</c:v>
                </c:pt>
                <c:pt idx="8">
                  <c:v>2007</c:v>
                </c:pt>
                <c:pt idx="9">
                  <c:v>2012</c:v>
                </c:pt>
                <c:pt idx="10">
                  <c:v>2017</c:v>
                </c:pt>
                <c:pt idx="11">
                  <c:v>2022</c:v>
                </c:pt>
              </c:strCache>
              <c:extLst/>
            </c:strRef>
          </c:cat>
          <c:val>
            <c:numRef>
              <c:f>'Farm Labor'!$H$5:$T$5</c:f>
              <c:numCache>
                <c:formatCode>General</c:formatCode>
                <c:ptCount val="12"/>
                <c:pt idx="0">
                  <c:v>5.125604</c:v>
                </c:pt>
                <c:pt idx="1">
                  <c:v>4.5025170000000001</c:v>
                </c:pt>
                <c:pt idx="2">
                  <c:v>4.3691890000000004</c:v>
                </c:pt>
                <c:pt idx="3" formatCode="_(* #,##0_);_(* \(#,##0\);_(* &quot;-&quot;??_);_(@_)">
                  <c:v>4.5454999999999997</c:v>
                </c:pt>
                <c:pt idx="4" formatCode="_(* #,##0_);_(* \(#,##0\);_(* &quot;-&quot;??_);_(@_)">
                  <c:v>3.9063759999999998</c:v>
                </c:pt>
                <c:pt idx="5" formatCode="_(* #,##0_);_(* \(#,##0\);_(* &quot;-&quot;??_);_(@_)">
                  <c:v>2.8826839999999998</c:v>
                </c:pt>
                <c:pt idx="6" formatCode="_(* #,##0_);_(* \(#,##0\);_(* &quot;-&quot;??_);_(@_)">
                  <c:v>2.4615610000000001</c:v>
                </c:pt>
                <c:pt idx="7" formatCode="_(* #,##0_);_(* \(#,##0\);_(* &quot;-&quot;??_);_(@_)">
                  <c:v>2.108762</c:v>
                </c:pt>
                <c:pt idx="8" formatCode="#,##0">
                  <c:v>1.7250700000000001</c:v>
                </c:pt>
                <c:pt idx="9" formatCode="#,##0">
                  <c:v>1.7368209999999999</c:v>
                </c:pt>
                <c:pt idx="10" formatCode="_(* #,##0_);_(* \(#,##0\);_(* &quot;-&quot;??_);_(@_)">
                  <c:v>1.437073</c:v>
                </c:pt>
                <c:pt idx="11" formatCode="_(* #,##0_);_(* \(#,##0\);_(* &quot;-&quot;??_);_(@_)">
                  <c:v>1.1425080000000001</c:v>
                </c:pt>
              </c:numCache>
              <c:extLst/>
            </c:numRef>
          </c:val>
          <c:extLst>
            <c:ext xmlns:c16="http://schemas.microsoft.com/office/drawing/2014/chart" uri="{C3380CC4-5D6E-409C-BE32-E72D297353CC}">
              <c16:uniqueId val="{00000001-90F6-413B-8748-361E55ACFCD3}"/>
            </c:ext>
          </c:extLst>
        </c:ser>
        <c:ser>
          <c:idx val="3"/>
          <c:order val="2"/>
          <c:tx>
            <c:strRef>
              <c:f>'Farm Labor'!$A$6</c:f>
              <c:strCache>
                <c:ptCount val="1"/>
                <c:pt idx="0">
                  <c:v>Unpaid Members of Operator's Family</c:v>
                </c:pt>
              </c:strCache>
            </c:strRef>
          </c:tx>
          <c:spPr>
            <a:solidFill>
              <a:schemeClr val="accent3">
                <a:lumMod val="50000"/>
              </a:schemeClr>
            </a:solidFill>
            <a:ln>
              <a:solidFill>
                <a:schemeClr val="accent3">
                  <a:lumMod val="50000"/>
                </a:schemeClr>
              </a:solidFill>
            </a:ln>
            <a:effectLst/>
          </c:spPr>
          <c:invertIfNegative val="0"/>
          <c:cat>
            <c:strRef>
              <c:f>'Farm Labor'!$H$2:$T$2</c:f>
              <c:strCache>
                <c:ptCount val="12"/>
                <c:pt idx="0">
                  <c:v>1969*</c:v>
                </c:pt>
                <c:pt idx="1">
                  <c:v>1974*</c:v>
                </c:pt>
                <c:pt idx="2">
                  <c:v>1978*</c:v>
                </c:pt>
                <c:pt idx="3">
                  <c:v>1978</c:v>
                </c:pt>
                <c:pt idx="4">
                  <c:v>1982</c:v>
                </c:pt>
                <c:pt idx="5">
                  <c:v>1992</c:v>
                </c:pt>
                <c:pt idx="6">
                  <c:v>1997</c:v>
                </c:pt>
                <c:pt idx="7">
                  <c:v>2002</c:v>
                </c:pt>
                <c:pt idx="8">
                  <c:v>2007</c:v>
                </c:pt>
                <c:pt idx="9">
                  <c:v>2012</c:v>
                </c:pt>
                <c:pt idx="10">
                  <c:v>2017</c:v>
                </c:pt>
                <c:pt idx="11">
                  <c:v>2022</c:v>
                </c:pt>
              </c:strCache>
              <c:extLst/>
            </c:strRef>
          </c:cat>
          <c:val>
            <c:numRef>
              <c:f>'Farm Labor'!$H$6:$T$6</c:f>
              <c:numCache>
                <c:formatCode>General</c:formatCode>
                <c:ptCount val="12"/>
                <c:pt idx="0">
                  <c:v>1.0690949999999999</c:v>
                </c:pt>
                <c:pt idx="1">
                  <c:v>0.70094100000000004</c:v>
                </c:pt>
                <c:pt idx="2">
                  <c:v>0.87430399999999997</c:v>
                </c:pt>
                <c:pt idx="3" formatCode="_(* #,##0_);_(* \(#,##0\);_(* &quot;-&quot;??_);_(@_)">
                  <c:v>0.951905</c:v>
                </c:pt>
                <c:pt idx="4" formatCode="_(* #,##0_);_(* \(#,##0\);_(* &quot;-&quot;??_);_(@_)">
                  <c:v>0.86983699999999997</c:v>
                </c:pt>
                <c:pt idx="5" formatCode="_(* #,##0_);_(* \(#,##0\);_(* &quot;-&quot;??_);_(@_)">
                  <c:v>0.69301100000000004</c:v>
                </c:pt>
                <c:pt idx="6" formatCode="_(* #,##0_);_(* \(#,##0\);_(* &quot;-&quot;??_);_(@_)">
                  <c:v>0.65062299999999995</c:v>
                </c:pt>
                <c:pt idx="7" formatCode="_(* #,##0_);_(* \(#,##0\);_(* &quot;-&quot;??_);_(@_)">
                  <c:v>0.55443399999999998</c:v>
                </c:pt>
                <c:pt idx="8" formatCode="#,##0">
                  <c:v>0.482186</c:v>
                </c:pt>
                <c:pt idx="9" formatCode="#,##0">
                  <c:v>0.566469</c:v>
                </c:pt>
                <c:pt idx="10" formatCode="#,##0">
                  <c:v>0.51313699999999995</c:v>
                </c:pt>
                <c:pt idx="11" formatCode="#,##0">
                  <c:v>0.43730999999999998</c:v>
                </c:pt>
              </c:numCache>
              <c:extLst/>
            </c:numRef>
          </c:val>
          <c:extLst>
            <c:ext xmlns:c16="http://schemas.microsoft.com/office/drawing/2014/chart" uri="{C3380CC4-5D6E-409C-BE32-E72D297353CC}">
              <c16:uniqueId val="{00000002-90F6-413B-8748-361E55ACFCD3}"/>
            </c:ext>
          </c:extLst>
        </c:ser>
        <c:dLbls>
          <c:showLegendKey val="0"/>
          <c:showVal val="0"/>
          <c:showCatName val="0"/>
          <c:showSerName val="0"/>
          <c:showPercent val="0"/>
          <c:showBubbleSize val="0"/>
        </c:dLbls>
        <c:gapWidth val="150"/>
        <c:overlap val="100"/>
        <c:axId val="432310024"/>
        <c:axId val="432314944"/>
      </c:barChart>
      <c:catAx>
        <c:axId val="432310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32314944"/>
        <c:crosses val="autoZero"/>
        <c:auto val="1"/>
        <c:lblAlgn val="ctr"/>
        <c:lblOffset val="100"/>
        <c:noMultiLvlLbl val="0"/>
      </c:catAx>
      <c:valAx>
        <c:axId val="4323149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Millions of People</a:t>
                </a:r>
              </a:p>
            </c:rich>
          </c:tx>
          <c:layout>
            <c:manualLayout>
              <c:xMode val="edge"/>
              <c:yMode val="edge"/>
              <c:x val="1.1541500860779499E-2"/>
              <c:y val="0.338007436570428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32310024"/>
        <c:crosses val="autoZero"/>
        <c:crossBetween val="between"/>
      </c:valAx>
      <c:spPr>
        <a:noFill/>
        <a:ln>
          <a:noFill/>
        </a:ln>
        <a:effectLst/>
      </c:spPr>
    </c:plotArea>
    <c:legend>
      <c:legendPos val="b"/>
      <c:layout>
        <c:manualLayout>
          <c:xMode val="edge"/>
          <c:yMode val="edge"/>
          <c:x val="3.0674540682414698E-2"/>
          <c:y val="0.85980031652370992"/>
          <c:w val="0.93587314085739282"/>
          <c:h val="0.1104230085383247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Percentage of all</a:t>
            </a:r>
            <a:r>
              <a:rPr lang="en-US" sz="2000" b="1" baseline="0" dirty="0"/>
              <a:t> Farm Workers</a:t>
            </a:r>
            <a:endParaRPr lang="en-US" sz="2000" b="1" dirty="0"/>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1"/>
          <c:order val="0"/>
          <c:tx>
            <c:strRef>
              <c:f>'Farm Labor'!$A$4</c:f>
              <c:strCache>
                <c:ptCount val="1"/>
                <c:pt idx="0">
                  <c:v>Regular Workers (GE 150 Days)</c:v>
                </c:pt>
              </c:strCache>
            </c:strRef>
          </c:tx>
          <c:spPr>
            <a:solidFill>
              <a:srgbClr val="0070C0"/>
            </a:solidFill>
            <a:ln>
              <a:solidFill>
                <a:srgbClr val="0070C0"/>
              </a:solidFill>
            </a:ln>
            <a:effectLst/>
          </c:spPr>
          <c:invertIfNegative val="0"/>
          <c:cat>
            <c:strRef>
              <c:f>'Farm Labor'!$H$2:$T$2</c:f>
              <c:strCache>
                <c:ptCount val="12"/>
                <c:pt idx="0">
                  <c:v>1969*</c:v>
                </c:pt>
                <c:pt idx="1">
                  <c:v>1974*</c:v>
                </c:pt>
                <c:pt idx="2">
                  <c:v>1978*</c:v>
                </c:pt>
                <c:pt idx="3">
                  <c:v>1978</c:v>
                </c:pt>
                <c:pt idx="4">
                  <c:v>1982</c:v>
                </c:pt>
                <c:pt idx="5">
                  <c:v>1992</c:v>
                </c:pt>
                <c:pt idx="6">
                  <c:v>1997</c:v>
                </c:pt>
                <c:pt idx="7">
                  <c:v>2002</c:v>
                </c:pt>
                <c:pt idx="8">
                  <c:v>2007</c:v>
                </c:pt>
                <c:pt idx="9">
                  <c:v>2012</c:v>
                </c:pt>
                <c:pt idx="10">
                  <c:v>2017</c:v>
                </c:pt>
                <c:pt idx="11">
                  <c:v>2022</c:v>
                </c:pt>
              </c:strCache>
              <c:extLst/>
            </c:strRef>
          </c:cat>
          <c:val>
            <c:numRef>
              <c:f>'Farm Labor'!$H$4:$T$4</c:f>
              <c:numCache>
                <c:formatCode>General</c:formatCode>
                <c:ptCount val="12"/>
                <c:pt idx="0">
                  <c:v>0.65437000000000001</c:v>
                </c:pt>
                <c:pt idx="1">
                  <c:v>0.71271499999999999</c:v>
                </c:pt>
                <c:pt idx="2">
                  <c:v>0.93998400000000004</c:v>
                </c:pt>
                <c:pt idx="3" formatCode="_(* #,##0_);_(* \(#,##0\);_(* &quot;-&quot;??_);_(@_)">
                  <c:v>0.95369400000000004</c:v>
                </c:pt>
                <c:pt idx="4" formatCode="_(* #,##0_);_(* \(#,##0\);_(* &quot;-&quot;??_);_(@_)">
                  <c:v>0.94948100000000002</c:v>
                </c:pt>
                <c:pt idx="5" formatCode="_(* #,##0_);_(* \(#,##0\);_(* &quot;-&quot;??_);_(@_)">
                  <c:v>0.91919399999999996</c:v>
                </c:pt>
                <c:pt idx="6" formatCode="_(* #,##0_);_(* \(#,##0\);_(* &quot;-&quot;??_);_(@_)">
                  <c:v>0.89046700000000001</c:v>
                </c:pt>
                <c:pt idx="7" formatCode="_(* #,##0_);_(* \(#,##0\);_(* &quot;-&quot;??_);_(@_)">
                  <c:v>0.92770799999999998</c:v>
                </c:pt>
                <c:pt idx="8" formatCode="#,##0">
                  <c:v>0.911439</c:v>
                </c:pt>
                <c:pt idx="9" formatCode="_(* #,##0_);_(* \(#,##0\);_(* &quot;-&quot;??_);_(@_)">
                  <c:v>0.99959600000000004</c:v>
                </c:pt>
                <c:pt idx="10" formatCode="_(* #,##0_);_(* \(#,##0\);_(* &quot;-&quot;??_);_(@_)">
                  <c:v>0.97394000000000003</c:v>
                </c:pt>
                <c:pt idx="11" formatCode="_(* #,##0_);_(* \(#,##0\);_(* &quot;-&quot;??_);_(@_)">
                  <c:v>1.0419849999999999</c:v>
                </c:pt>
              </c:numCache>
              <c:extLst/>
            </c:numRef>
          </c:val>
          <c:extLst>
            <c:ext xmlns:c16="http://schemas.microsoft.com/office/drawing/2014/chart" uri="{C3380CC4-5D6E-409C-BE32-E72D297353CC}">
              <c16:uniqueId val="{00000000-CBAA-40CF-94AF-848E9FFB5B53}"/>
            </c:ext>
          </c:extLst>
        </c:ser>
        <c:ser>
          <c:idx val="2"/>
          <c:order val="1"/>
          <c:tx>
            <c:strRef>
              <c:f>'Farm Labor'!$A$5</c:f>
              <c:strCache>
                <c:ptCount val="1"/>
                <c:pt idx="0">
                  <c:v>Seasonal Workers (LT 150 Days)</c:v>
                </c:pt>
              </c:strCache>
            </c:strRef>
          </c:tx>
          <c:spPr>
            <a:solidFill>
              <a:srgbClr val="FFC000"/>
            </a:solidFill>
            <a:ln>
              <a:solidFill>
                <a:srgbClr val="FFC000"/>
              </a:solidFill>
            </a:ln>
            <a:effectLst/>
          </c:spPr>
          <c:invertIfNegative val="0"/>
          <c:cat>
            <c:strRef>
              <c:f>'Farm Labor'!$H$2:$T$2</c:f>
              <c:strCache>
                <c:ptCount val="12"/>
                <c:pt idx="0">
                  <c:v>1969*</c:v>
                </c:pt>
                <c:pt idx="1">
                  <c:v>1974*</c:v>
                </c:pt>
                <c:pt idx="2">
                  <c:v>1978*</c:v>
                </c:pt>
                <c:pt idx="3">
                  <c:v>1978</c:v>
                </c:pt>
                <c:pt idx="4">
                  <c:v>1982</c:v>
                </c:pt>
                <c:pt idx="5">
                  <c:v>1992</c:v>
                </c:pt>
                <c:pt idx="6">
                  <c:v>1997</c:v>
                </c:pt>
                <c:pt idx="7">
                  <c:v>2002</c:v>
                </c:pt>
                <c:pt idx="8">
                  <c:v>2007</c:v>
                </c:pt>
                <c:pt idx="9">
                  <c:v>2012</c:v>
                </c:pt>
                <c:pt idx="10">
                  <c:v>2017</c:v>
                </c:pt>
                <c:pt idx="11">
                  <c:v>2022</c:v>
                </c:pt>
              </c:strCache>
              <c:extLst/>
            </c:strRef>
          </c:cat>
          <c:val>
            <c:numRef>
              <c:f>'Farm Labor'!$H$5:$T$5</c:f>
              <c:numCache>
                <c:formatCode>General</c:formatCode>
                <c:ptCount val="12"/>
                <c:pt idx="0">
                  <c:v>5.125604</c:v>
                </c:pt>
                <c:pt idx="1">
                  <c:v>4.5025170000000001</c:v>
                </c:pt>
                <c:pt idx="2">
                  <c:v>4.3691890000000004</c:v>
                </c:pt>
                <c:pt idx="3" formatCode="_(* #,##0_);_(* \(#,##0\);_(* &quot;-&quot;??_);_(@_)">
                  <c:v>4.5454999999999997</c:v>
                </c:pt>
                <c:pt idx="4" formatCode="_(* #,##0_);_(* \(#,##0\);_(* &quot;-&quot;??_);_(@_)">
                  <c:v>3.9063759999999998</c:v>
                </c:pt>
                <c:pt idx="5" formatCode="_(* #,##0_);_(* \(#,##0\);_(* &quot;-&quot;??_);_(@_)">
                  <c:v>2.8826839999999998</c:v>
                </c:pt>
                <c:pt idx="6" formatCode="_(* #,##0_);_(* \(#,##0\);_(* &quot;-&quot;??_);_(@_)">
                  <c:v>2.4615610000000001</c:v>
                </c:pt>
                <c:pt idx="7" formatCode="_(* #,##0_);_(* \(#,##0\);_(* &quot;-&quot;??_);_(@_)">
                  <c:v>2.108762</c:v>
                </c:pt>
                <c:pt idx="8" formatCode="#,##0">
                  <c:v>1.7250700000000001</c:v>
                </c:pt>
                <c:pt idx="9" formatCode="#,##0">
                  <c:v>1.7368209999999999</c:v>
                </c:pt>
                <c:pt idx="10" formatCode="_(* #,##0_);_(* \(#,##0\);_(* &quot;-&quot;??_);_(@_)">
                  <c:v>1.437073</c:v>
                </c:pt>
                <c:pt idx="11" formatCode="_(* #,##0_);_(* \(#,##0\);_(* &quot;-&quot;??_);_(@_)">
                  <c:v>1.1425080000000001</c:v>
                </c:pt>
              </c:numCache>
              <c:extLst/>
            </c:numRef>
          </c:val>
          <c:extLst>
            <c:ext xmlns:c16="http://schemas.microsoft.com/office/drawing/2014/chart" uri="{C3380CC4-5D6E-409C-BE32-E72D297353CC}">
              <c16:uniqueId val="{00000001-CBAA-40CF-94AF-848E9FFB5B53}"/>
            </c:ext>
          </c:extLst>
        </c:ser>
        <c:ser>
          <c:idx val="3"/>
          <c:order val="2"/>
          <c:tx>
            <c:strRef>
              <c:f>'Farm Labor'!$A$6</c:f>
              <c:strCache>
                <c:ptCount val="1"/>
                <c:pt idx="0">
                  <c:v>Unpaid Members of Operator's Family</c:v>
                </c:pt>
              </c:strCache>
            </c:strRef>
          </c:tx>
          <c:spPr>
            <a:solidFill>
              <a:schemeClr val="accent3">
                <a:lumMod val="50000"/>
              </a:schemeClr>
            </a:solidFill>
            <a:ln>
              <a:solidFill>
                <a:schemeClr val="accent3">
                  <a:lumMod val="50000"/>
                </a:schemeClr>
              </a:solidFill>
            </a:ln>
            <a:effectLst/>
          </c:spPr>
          <c:invertIfNegative val="0"/>
          <c:cat>
            <c:strRef>
              <c:f>'Farm Labor'!$H$2:$T$2</c:f>
              <c:strCache>
                <c:ptCount val="12"/>
                <c:pt idx="0">
                  <c:v>1969*</c:v>
                </c:pt>
                <c:pt idx="1">
                  <c:v>1974*</c:v>
                </c:pt>
                <c:pt idx="2">
                  <c:v>1978*</c:v>
                </c:pt>
                <c:pt idx="3">
                  <c:v>1978</c:v>
                </c:pt>
                <c:pt idx="4">
                  <c:v>1982</c:v>
                </c:pt>
                <c:pt idx="5">
                  <c:v>1992</c:v>
                </c:pt>
                <c:pt idx="6">
                  <c:v>1997</c:v>
                </c:pt>
                <c:pt idx="7">
                  <c:v>2002</c:v>
                </c:pt>
                <c:pt idx="8">
                  <c:v>2007</c:v>
                </c:pt>
                <c:pt idx="9">
                  <c:v>2012</c:v>
                </c:pt>
                <c:pt idx="10">
                  <c:v>2017</c:v>
                </c:pt>
                <c:pt idx="11">
                  <c:v>2022</c:v>
                </c:pt>
              </c:strCache>
              <c:extLst/>
            </c:strRef>
          </c:cat>
          <c:val>
            <c:numRef>
              <c:f>'Farm Labor'!$H$6:$T$6</c:f>
              <c:numCache>
                <c:formatCode>General</c:formatCode>
                <c:ptCount val="12"/>
                <c:pt idx="0">
                  <c:v>1.0690949999999999</c:v>
                </c:pt>
                <c:pt idx="1">
                  <c:v>0.70094100000000004</c:v>
                </c:pt>
                <c:pt idx="2">
                  <c:v>0.87430399999999997</c:v>
                </c:pt>
                <c:pt idx="3" formatCode="_(* #,##0_);_(* \(#,##0\);_(* &quot;-&quot;??_);_(@_)">
                  <c:v>0.951905</c:v>
                </c:pt>
                <c:pt idx="4" formatCode="_(* #,##0_);_(* \(#,##0\);_(* &quot;-&quot;??_);_(@_)">
                  <c:v>0.86983699999999997</c:v>
                </c:pt>
                <c:pt idx="5" formatCode="_(* #,##0_);_(* \(#,##0\);_(* &quot;-&quot;??_);_(@_)">
                  <c:v>0.69301100000000004</c:v>
                </c:pt>
                <c:pt idx="6" formatCode="_(* #,##0_);_(* \(#,##0\);_(* &quot;-&quot;??_);_(@_)">
                  <c:v>0.65062299999999995</c:v>
                </c:pt>
                <c:pt idx="7" formatCode="_(* #,##0_);_(* \(#,##0\);_(* &quot;-&quot;??_);_(@_)">
                  <c:v>0.55443399999999998</c:v>
                </c:pt>
                <c:pt idx="8" formatCode="#,##0">
                  <c:v>0.482186</c:v>
                </c:pt>
                <c:pt idx="9" formatCode="#,##0">
                  <c:v>0.566469</c:v>
                </c:pt>
                <c:pt idx="10" formatCode="#,##0">
                  <c:v>0.51313699999999995</c:v>
                </c:pt>
                <c:pt idx="11" formatCode="#,##0">
                  <c:v>0.43730999999999998</c:v>
                </c:pt>
              </c:numCache>
              <c:extLst/>
            </c:numRef>
          </c:val>
          <c:extLst>
            <c:ext xmlns:c16="http://schemas.microsoft.com/office/drawing/2014/chart" uri="{C3380CC4-5D6E-409C-BE32-E72D297353CC}">
              <c16:uniqueId val="{00000002-CBAA-40CF-94AF-848E9FFB5B53}"/>
            </c:ext>
          </c:extLst>
        </c:ser>
        <c:dLbls>
          <c:showLegendKey val="0"/>
          <c:showVal val="0"/>
          <c:showCatName val="0"/>
          <c:showSerName val="0"/>
          <c:showPercent val="0"/>
          <c:showBubbleSize val="0"/>
        </c:dLbls>
        <c:gapWidth val="150"/>
        <c:overlap val="100"/>
        <c:axId val="432310024"/>
        <c:axId val="432314944"/>
      </c:barChart>
      <c:catAx>
        <c:axId val="432310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32314944"/>
        <c:crosses val="autoZero"/>
        <c:auto val="1"/>
        <c:lblAlgn val="ctr"/>
        <c:lblOffset val="100"/>
        <c:noMultiLvlLbl val="0"/>
      </c:catAx>
      <c:valAx>
        <c:axId val="4323149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32310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Millions</a:t>
            </a:r>
            <a:r>
              <a:rPr lang="en-US" sz="1800" b="1" baseline="0" dirty="0"/>
              <a:t> of Farms</a:t>
            </a:r>
            <a:endParaRPr lang="en-US" sz="1800" b="1" dirty="0"/>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Tenure!$A$3</c:f>
              <c:strCache>
                <c:ptCount val="1"/>
                <c:pt idx="0">
                  <c:v>Full owners</c:v>
                </c:pt>
              </c:strCache>
            </c:strRef>
          </c:tx>
          <c:spPr>
            <a:solidFill>
              <a:schemeClr val="accent1"/>
            </a:solidFill>
            <a:ln>
              <a:noFill/>
            </a:ln>
            <a:effectLst/>
          </c:spPr>
          <c:invertIfNegative val="0"/>
          <c:cat>
            <c:strRef>
              <c:f>Tenure!$B$1:$R$1</c:f>
              <c:strCache>
                <c:ptCount val="17"/>
                <c:pt idx="0">
                  <c:v>1950</c:v>
                </c:pt>
                <c:pt idx="1">
                  <c:v>1954</c:v>
                </c:pt>
                <c:pt idx="2">
                  <c:v>1959</c:v>
                </c:pt>
                <c:pt idx="3">
                  <c:v>1964</c:v>
                </c:pt>
                <c:pt idx="4">
                  <c:v>1969</c:v>
                </c:pt>
                <c:pt idx="5">
                  <c:v>1974*</c:v>
                </c:pt>
                <c:pt idx="6">
                  <c:v>1978</c:v>
                </c:pt>
                <c:pt idx="7">
                  <c:v>1982</c:v>
                </c:pt>
                <c:pt idx="8">
                  <c:v>1987</c:v>
                </c:pt>
                <c:pt idx="9">
                  <c:v>1992</c:v>
                </c:pt>
                <c:pt idx="10">
                  <c:v>1997</c:v>
                </c:pt>
                <c:pt idx="11">
                  <c:v>1997**</c:v>
                </c:pt>
                <c:pt idx="12">
                  <c:v>2002</c:v>
                </c:pt>
                <c:pt idx="13">
                  <c:v>2007</c:v>
                </c:pt>
                <c:pt idx="14">
                  <c:v>2012</c:v>
                </c:pt>
                <c:pt idx="15">
                  <c:v>2017</c:v>
                </c:pt>
                <c:pt idx="16">
                  <c:v>2022</c:v>
                </c:pt>
              </c:strCache>
            </c:strRef>
          </c:cat>
          <c:val>
            <c:numRef>
              <c:f>Tenure!$B$3:$R$3</c:f>
              <c:numCache>
                <c:formatCode>_(* #,##0.00_);_(* \(#,##0.00\);_(* "-"??_);_(@_)</c:formatCode>
                <c:ptCount val="17"/>
                <c:pt idx="0">
                  <c:v>3.0914730000000001</c:v>
                </c:pt>
                <c:pt idx="1">
                  <c:v>2.774708</c:v>
                </c:pt>
                <c:pt idx="2">
                  <c:v>2.1165940000000001</c:v>
                </c:pt>
                <c:pt idx="3">
                  <c:v>1.818254</c:v>
                </c:pt>
                <c:pt idx="4">
                  <c:v>1.7057199999999999</c:v>
                </c:pt>
                <c:pt idx="5">
                  <c:v>1.423953</c:v>
                </c:pt>
                <c:pt idx="6">
                  <c:v>1.2979019999999999</c:v>
                </c:pt>
                <c:pt idx="7">
                  <c:v>1.3257730000000001</c:v>
                </c:pt>
                <c:pt idx="8">
                  <c:v>1.2365470000000001</c:v>
                </c:pt>
                <c:pt idx="9">
                  <c:v>1.1117379999999999</c:v>
                </c:pt>
                <c:pt idx="10">
                  <c:v>1.1468910000000001</c:v>
                </c:pt>
                <c:pt idx="11">
                  <c:v>1.384565</c:v>
                </c:pt>
                <c:pt idx="12">
                  <c:v>1.4281360000000001</c:v>
                </c:pt>
                <c:pt idx="13">
                  <c:v>1.522033</c:v>
                </c:pt>
                <c:pt idx="14">
                  <c:v>1.4283509999999999</c:v>
                </c:pt>
                <c:pt idx="15">
                  <c:v>1.4089609999999999</c:v>
                </c:pt>
                <c:pt idx="16">
                  <c:v>1.3567959999999999</c:v>
                </c:pt>
              </c:numCache>
            </c:numRef>
          </c:val>
          <c:extLst>
            <c:ext xmlns:c16="http://schemas.microsoft.com/office/drawing/2014/chart" uri="{C3380CC4-5D6E-409C-BE32-E72D297353CC}">
              <c16:uniqueId val="{00000000-9BE1-4D1D-8FCB-06720B3473E2}"/>
            </c:ext>
          </c:extLst>
        </c:ser>
        <c:ser>
          <c:idx val="1"/>
          <c:order val="1"/>
          <c:tx>
            <c:strRef>
              <c:f>Tenure!$A$4</c:f>
              <c:strCache>
                <c:ptCount val="1"/>
                <c:pt idx="0">
                  <c:v>Part owners</c:v>
                </c:pt>
              </c:strCache>
            </c:strRef>
          </c:tx>
          <c:spPr>
            <a:solidFill>
              <a:schemeClr val="accent2"/>
            </a:solidFill>
            <a:ln>
              <a:noFill/>
            </a:ln>
            <a:effectLst/>
          </c:spPr>
          <c:invertIfNegative val="0"/>
          <c:cat>
            <c:strRef>
              <c:f>Tenure!$B$1:$R$1</c:f>
              <c:strCache>
                <c:ptCount val="17"/>
                <c:pt idx="0">
                  <c:v>1950</c:v>
                </c:pt>
                <c:pt idx="1">
                  <c:v>1954</c:v>
                </c:pt>
                <c:pt idx="2">
                  <c:v>1959</c:v>
                </c:pt>
                <c:pt idx="3">
                  <c:v>1964</c:v>
                </c:pt>
                <c:pt idx="4">
                  <c:v>1969</c:v>
                </c:pt>
                <c:pt idx="5">
                  <c:v>1974*</c:v>
                </c:pt>
                <c:pt idx="6">
                  <c:v>1978</c:v>
                </c:pt>
                <c:pt idx="7">
                  <c:v>1982</c:v>
                </c:pt>
                <c:pt idx="8">
                  <c:v>1987</c:v>
                </c:pt>
                <c:pt idx="9">
                  <c:v>1992</c:v>
                </c:pt>
                <c:pt idx="10">
                  <c:v>1997</c:v>
                </c:pt>
                <c:pt idx="11">
                  <c:v>1997**</c:v>
                </c:pt>
                <c:pt idx="12">
                  <c:v>2002</c:v>
                </c:pt>
                <c:pt idx="13">
                  <c:v>2007</c:v>
                </c:pt>
                <c:pt idx="14">
                  <c:v>2012</c:v>
                </c:pt>
                <c:pt idx="15">
                  <c:v>2017</c:v>
                </c:pt>
                <c:pt idx="16">
                  <c:v>2022</c:v>
                </c:pt>
              </c:strCache>
            </c:strRef>
          </c:cat>
          <c:val>
            <c:numRef>
              <c:f>Tenure!$B$4:$R$4</c:f>
              <c:numCache>
                <c:formatCode>_(* #,##0.00_);_(* \(#,##0.00\);_(* "-"??_);_(@_)</c:formatCode>
                <c:ptCount val="17"/>
                <c:pt idx="0">
                  <c:v>0.840924</c:v>
                </c:pt>
                <c:pt idx="1">
                  <c:v>0.86817999999999995</c:v>
                </c:pt>
                <c:pt idx="2">
                  <c:v>0.83447000000000005</c:v>
                </c:pt>
                <c:pt idx="3">
                  <c:v>0.78188400000000002</c:v>
                </c:pt>
                <c:pt idx="4">
                  <c:v>0.67160699999999995</c:v>
                </c:pt>
                <c:pt idx="5">
                  <c:v>0.628224</c:v>
                </c:pt>
                <c:pt idx="6">
                  <c:v>0.68111200000000005</c:v>
                </c:pt>
                <c:pt idx="7">
                  <c:v>0.65624899999999997</c:v>
                </c:pt>
                <c:pt idx="8">
                  <c:v>0.609012</c:v>
                </c:pt>
                <c:pt idx="9">
                  <c:v>0.59665699999999999</c:v>
                </c:pt>
                <c:pt idx="10">
                  <c:v>0.57383899999999999</c:v>
                </c:pt>
                <c:pt idx="11">
                  <c:v>0.61590199999999995</c:v>
                </c:pt>
                <c:pt idx="12">
                  <c:v>0.55100400000000005</c:v>
                </c:pt>
                <c:pt idx="13">
                  <c:v>0.54219200000000001</c:v>
                </c:pt>
                <c:pt idx="14">
                  <c:v>0.53307000000000004</c:v>
                </c:pt>
                <c:pt idx="15">
                  <c:v>0.49313699999999999</c:v>
                </c:pt>
                <c:pt idx="16">
                  <c:v>0.42388900000000002</c:v>
                </c:pt>
              </c:numCache>
            </c:numRef>
          </c:val>
          <c:extLst>
            <c:ext xmlns:c16="http://schemas.microsoft.com/office/drawing/2014/chart" uri="{C3380CC4-5D6E-409C-BE32-E72D297353CC}">
              <c16:uniqueId val="{00000001-9BE1-4D1D-8FCB-06720B3473E2}"/>
            </c:ext>
          </c:extLst>
        </c:ser>
        <c:ser>
          <c:idx val="2"/>
          <c:order val="2"/>
          <c:tx>
            <c:strRef>
              <c:f>Tenure!$A$5</c:f>
              <c:strCache>
                <c:ptCount val="1"/>
                <c:pt idx="0">
                  <c:v>All tenants</c:v>
                </c:pt>
              </c:strCache>
            </c:strRef>
          </c:tx>
          <c:spPr>
            <a:solidFill>
              <a:schemeClr val="accent3"/>
            </a:solidFill>
            <a:ln>
              <a:noFill/>
            </a:ln>
            <a:effectLst/>
          </c:spPr>
          <c:invertIfNegative val="0"/>
          <c:cat>
            <c:strRef>
              <c:f>Tenure!$B$1:$R$1</c:f>
              <c:strCache>
                <c:ptCount val="17"/>
                <c:pt idx="0">
                  <c:v>1950</c:v>
                </c:pt>
                <c:pt idx="1">
                  <c:v>1954</c:v>
                </c:pt>
                <c:pt idx="2">
                  <c:v>1959</c:v>
                </c:pt>
                <c:pt idx="3">
                  <c:v>1964</c:v>
                </c:pt>
                <c:pt idx="4">
                  <c:v>1969</c:v>
                </c:pt>
                <c:pt idx="5">
                  <c:v>1974*</c:v>
                </c:pt>
                <c:pt idx="6">
                  <c:v>1978</c:v>
                </c:pt>
                <c:pt idx="7">
                  <c:v>1982</c:v>
                </c:pt>
                <c:pt idx="8">
                  <c:v>1987</c:v>
                </c:pt>
                <c:pt idx="9">
                  <c:v>1992</c:v>
                </c:pt>
                <c:pt idx="10">
                  <c:v>1997</c:v>
                </c:pt>
                <c:pt idx="11">
                  <c:v>1997**</c:v>
                </c:pt>
                <c:pt idx="12">
                  <c:v>2002</c:v>
                </c:pt>
                <c:pt idx="13">
                  <c:v>2007</c:v>
                </c:pt>
                <c:pt idx="14">
                  <c:v>2012</c:v>
                </c:pt>
                <c:pt idx="15">
                  <c:v>2017</c:v>
                </c:pt>
                <c:pt idx="16">
                  <c:v>2022</c:v>
                </c:pt>
              </c:strCache>
            </c:strRef>
          </c:cat>
          <c:val>
            <c:numRef>
              <c:f>Tenure!$B$5:$R$5</c:f>
              <c:numCache>
                <c:formatCode>_(* #,##0.00_);_(* \(#,##0.00\);_(* "-"??_);_(@_)</c:formatCode>
                <c:ptCount val="17"/>
                <c:pt idx="0">
                  <c:v>1.4236899999999999</c:v>
                </c:pt>
                <c:pt idx="1">
                  <c:v>1.1492389999999999</c:v>
                </c:pt>
                <c:pt idx="2">
                  <c:v>0.73584899999999998</c:v>
                </c:pt>
                <c:pt idx="3">
                  <c:v>0.53992099999999998</c:v>
                </c:pt>
                <c:pt idx="4">
                  <c:v>0.35292299999999999</c:v>
                </c:pt>
                <c:pt idx="5">
                  <c:v>0.26183600000000001</c:v>
                </c:pt>
                <c:pt idx="6">
                  <c:v>0.27876099999999998</c:v>
                </c:pt>
                <c:pt idx="7">
                  <c:v>0.25895400000000002</c:v>
                </c:pt>
                <c:pt idx="8">
                  <c:v>0.2402</c:v>
                </c:pt>
                <c:pt idx="9">
                  <c:v>0.21690499999999999</c:v>
                </c:pt>
                <c:pt idx="10">
                  <c:v>0.19112899999999999</c:v>
                </c:pt>
                <c:pt idx="11">
                  <c:v>0.21540899999999999</c:v>
                </c:pt>
                <c:pt idx="12">
                  <c:v>0.149842</c:v>
                </c:pt>
                <c:pt idx="13">
                  <c:v>0.140567</c:v>
                </c:pt>
                <c:pt idx="14">
                  <c:v>0.14788200000000001</c:v>
                </c:pt>
                <c:pt idx="15">
                  <c:v>0.140122</c:v>
                </c:pt>
                <c:pt idx="16">
                  <c:v>0.11980200000000001</c:v>
                </c:pt>
              </c:numCache>
            </c:numRef>
          </c:val>
          <c:extLst>
            <c:ext xmlns:c16="http://schemas.microsoft.com/office/drawing/2014/chart" uri="{C3380CC4-5D6E-409C-BE32-E72D297353CC}">
              <c16:uniqueId val="{00000002-9BE1-4D1D-8FCB-06720B3473E2}"/>
            </c:ext>
          </c:extLst>
        </c:ser>
        <c:ser>
          <c:idx val="3"/>
          <c:order val="3"/>
          <c:tx>
            <c:strRef>
              <c:f>Tenure!$A$6</c:f>
              <c:strCache>
                <c:ptCount val="1"/>
                <c:pt idx="0">
                  <c:v>Managers***</c:v>
                </c:pt>
              </c:strCache>
            </c:strRef>
          </c:tx>
          <c:spPr>
            <a:solidFill>
              <a:srgbClr val="FF0000"/>
            </a:solidFill>
            <a:ln>
              <a:solidFill>
                <a:srgbClr val="FF0000"/>
              </a:solidFill>
            </a:ln>
            <a:effectLst/>
          </c:spPr>
          <c:invertIfNegative val="0"/>
          <c:cat>
            <c:strRef>
              <c:f>Tenure!$B$1:$R$1</c:f>
              <c:strCache>
                <c:ptCount val="17"/>
                <c:pt idx="0">
                  <c:v>1950</c:v>
                </c:pt>
                <c:pt idx="1">
                  <c:v>1954</c:v>
                </c:pt>
                <c:pt idx="2">
                  <c:v>1959</c:v>
                </c:pt>
                <c:pt idx="3">
                  <c:v>1964</c:v>
                </c:pt>
                <c:pt idx="4">
                  <c:v>1969</c:v>
                </c:pt>
                <c:pt idx="5">
                  <c:v>1974*</c:v>
                </c:pt>
                <c:pt idx="6">
                  <c:v>1978</c:v>
                </c:pt>
                <c:pt idx="7">
                  <c:v>1982</c:v>
                </c:pt>
                <c:pt idx="8">
                  <c:v>1987</c:v>
                </c:pt>
                <c:pt idx="9">
                  <c:v>1992</c:v>
                </c:pt>
                <c:pt idx="10">
                  <c:v>1997</c:v>
                </c:pt>
                <c:pt idx="11">
                  <c:v>1997**</c:v>
                </c:pt>
                <c:pt idx="12">
                  <c:v>2002</c:v>
                </c:pt>
                <c:pt idx="13">
                  <c:v>2007</c:v>
                </c:pt>
                <c:pt idx="14">
                  <c:v>2012</c:v>
                </c:pt>
                <c:pt idx="15">
                  <c:v>2017</c:v>
                </c:pt>
                <c:pt idx="16">
                  <c:v>2022</c:v>
                </c:pt>
              </c:strCache>
            </c:strRef>
          </c:cat>
          <c:val>
            <c:numRef>
              <c:f>Tenure!$B$6:$R$6</c:f>
              <c:numCache>
                <c:formatCode>_(* #,##0.00_);_(* \(#,##0.00\);_(* "-"??_);_(@_)</c:formatCode>
                <c:ptCount val="17"/>
                <c:pt idx="0">
                  <c:v>2.3163E-2</c:v>
                </c:pt>
                <c:pt idx="1">
                  <c:v>2.0893999999999999E-2</c:v>
                </c:pt>
                <c:pt idx="2">
                  <c:v>2.1059999999999999E-2</c:v>
                </c:pt>
                <c:pt idx="3">
                  <c:v>1.7798000000000001E-2</c:v>
                </c:pt>
                <c:pt idx="4">
                  <c:v>0</c:v>
                </c:pt>
                <c:pt idx="5">
                  <c:v>0</c:v>
                </c:pt>
                <c:pt idx="6">
                  <c:v>0</c:v>
                </c:pt>
                <c:pt idx="7">
                  <c:v>0</c:v>
                </c:pt>
                <c:pt idx="8">
                  <c:v>0</c:v>
                </c:pt>
                <c:pt idx="9">
                  <c:v>0</c:v>
                </c:pt>
                <c:pt idx="10">
                  <c:v>0</c:v>
                </c:pt>
                <c:pt idx="11">
                  <c:v>0</c:v>
                </c:pt>
                <c:pt idx="12">
                  <c:v>0</c:v>
                </c:pt>
                <c:pt idx="13">
                  <c:v>0</c:v>
                </c:pt>
                <c:pt idx="14">
                  <c:v>0</c:v>
                </c:pt>
                <c:pt idx="15">
                  <c:v>0</c:v>
                </c:pt>
                <c:pt idx="16">
                  <c:v>0</c:v>
                </c:pt>
              </c:numCache>
            </c:numRef>
          </c:val>
          <c:extLst>
            <c:ext xmlns:c16="http://schemas.microsoft.com/office/drawing/2014/chart" uri="{C3380CC4-5D6E-409C-BE32-E72D297353CC}">
              <c16:uniqueId val="{00000003-9BE1-4D1D-8FCB-06720B3473E2}"/>
            </c:ext>
          </c:extLst>
        </c:ser>
        <c:dLbls>
          <c:showLegendKey val="0"/>
          <c:showVal val="0"/>
          <c:showCatName val="0"/>
          <c:showSerName val="0"/>
          <c:showPercent val="0"/>
          <c:showBubbleSize val="0"/>
        </c:dLbls>
        <c:gapWidth val="150"/>
        <c:overlap val="100"/>
        <c:axId val="270302400"/>
        <c:axId val="270297480"/>
      </c:barChart>
      <c:catAx>
        <c:axId val="270302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70297480"/>
        <c:crosses val="autoZero"/>
        <c:auto val="1"/>
        <c:lblAlgn val="ctr"/>
        <c:lblOffset val="100"/>
        <c:noMultiLvlLbl val="0"/>
      </c:catAx>
      <c:valAx>
        <c:axId val="270297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Number</a:t>
                </a:r>
                <a:r>
                  <a:rPr lang="en-US" sz="1400" baseline="0"/>
                  <a:t> of Farms (Millions)</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70302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Percentage of All Farms</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Tenure!$A$3</c:f>
              <c:strCache>
                <c:ptCount val="1"/>
                <c:pt idx="0">
                  <c:v>Full owners</c:v>
                </c:pt>
              </c:strCache>
            </c:strRef>
          </c:tx>
          <c:spPr>
            <a:solidFill>
              <a:schemeClr val="accent1"/>
            </a:solidFill>
            <a:ln>
              <a:noFill/>
            </a:ln>
            <a:effectLst/>
          </c:spPr>
          <c:invertIfNegative val="0"/>
          <c:cat>
            <c:strRef>
              <c:f>Tenure!$B$1:$R$1</c:f>
              <c:strCache>
                <c:ptCount val="17"/>
                <c:pt idx="0">
                  <c:v>1950</c:v>
                </c:pt>
                <c:pt idx="1">
                  <c:v>1954</c:v>
                </c:pt>
                <c:pt idx="2">
                  <c:v>1959</c:v>
                </c:pt>
                <c:pt idx="3">
                  <c:v>1964</c:v>
                </c:pt>
                <c:pt idx="4">
                  <c:v>1969</c:v>
                </c:pt>
                <c:pt idx="5">
                  <c:v>1974*</c:v>
                </c:pt>
                <c:pt idx="6">
                  <c:v>1978</c:v>
                </c:pt>
                <c:pt idx="7">
                  <c:v>1982</c:v>
                </c:pt>
                <c:pt idx="8">
                  <c:v>1987</c:v>
                </c:pt>
                <c:pt idx="9">
                  <c:v>1992</c:v>
                </c:pt>
                <c:pt idx="10">
                  <c:v>1997</c:v>
                </c:pt>
                <c:pt idx="11">
                  <c:v>1997**</c:v>
                </c:pt>
                <c:pt idx="12">
                  <c:v>2002</c:v>
                </c:pt>
                <c:pt idx="13">
                  <c:v>2007</c:v>
                </c:pt>
                <c:pt idx="14">
                  <c:v>2012</c:v>
                </c:pt>
                <c:pt idx="15">
                  <c:v>2017</c:v>
                </c:pt>
                <c:pt idx="16">
                  <c:v>2022</c:v>
                </c:pt>
              </c:strCache>
            </c:strRef>
          </c:cat>
          <c:val>
            <c:numRef>
              <c:f>Tenure!$B$3:$R$3</c:f>
              <c:numCache>
                <c:formatCode>_(* #,##0.00_);_(* \(#,##0.00\);_(* "-"??_);_(@_)</c:formatCode>
                <c:ptCount val="17"/>
                <c:pt idx="0">
                  <c:v>3.0914730000000001</c:v>
                </c:pt>
                <c:pt idx="1">
                  <c:v>2.774708</c:v>
                </c:pt>
                <c:pt idx="2">
                  <c:v>2.1165940000000001</c:v>
                </c:pt>
                <c:pt idx="3">
                  <c:v>1.818254</c:v>
                </c:pt>
                <c:pt idx="4">
                  <c:v>1.7057199999999999</c:v>
                </c:pt>
                <c:pt idx="5">
                  <c:v>1.423953</c:v>
                </c:pt>
                <c:pt idx="6">
                  <c:v>1.2979019999999999</c:v>
                </c:pt>
                <c:pt idx="7">
                  <c:v>1.3257730000000001</c:v>
                </c:pt>
                <c:pt idx="8">
                  <c:v>1.2365470000000001</c:v>
                </c:pt>
                <c:pt idx="9">
                  <c:v>1.1117379999999999</c:v>
                </c:pt>
                <c:pt idx="10">
                  <c:v>1.1468910000000001</c:v>
                </c:pt>
                <c:pt idx="11">
                  <c:v>1.384565</c:v>
                </c:pt>
                <c:pt idx="12">
                  <c:v>1.4281360000000001</c:v>
                </c:pt>
                <c:pt idx="13">
                  <c:v>1.522033</c:v>
                </c:pt>
                <c:pt idx="14">
                  <c:v>1.4283509999999999</c:v>
                </c:pt>
                <c:pt idx="15">
                  <c:v>1.4089609999999999</c:v>
                </c:pt>
                <c:pt idx="16">
                  <c:v>1.3567959999999999</c:v>
                </c:pt>
              </c:numCache>
            </c:numRef>
          </c:val>
          <c:extLst>
            <c:ext xmlns:c16="http://schemas.microsoft.com/office/drawing/2014/chart" uri="{C3380CC4-5D6E-409C-BE32-E72D297353CC}">
              <c16:uniqueId val="{00000000-88DC-4450-A1B1-323BC3C5878E}"/>
            </c:ext>
          </c:extLst>
        </c:ser>
        <c:ser>
          <c:idx val="1"/>
          <c:order val="1"/>
          <c:tx>
            <c:strRef>
              <c:f>Tenure!$A$4</c:f>
              <c:strCache>
                <c:ptCount val="1"/>
                <c:pt idx="0">
                  <c:v>Part owners</c:v>
                </c:pt>
              </c:strCache>
            </c:strRef>
          </c:tx>
          <c:spPr>
            <a:solidFill>
              <a:schemeClr val="accent2"/>
            </a:solidFill>
            <a:ln>
              <a:noFill/>
            </a:ln>
            <a:effectLst/>
          </c:spPr>
          <c:invertIfNegative val="0"/>
          <c:cat>
            <c:strRef>
              <c:f>Tenure!$B$1:$R$1</c:f>
              <c:strCache>
                <c:ptCount val="17"/>
                <c:pt idx="0">
                  <c:v>1950</c:v>
                </c:pt>
                <c:pt idx="1">
                  <c:v>1954</c:v>
                </c:pt>
                <c:pt idx="2">
                  <c:v>1959</c:v>
                </c:pt>
                <c:pt idx="3">
                  <c:v>1964</c:v>
                </c:pt>
                <c:pt idx="4">
                  <c:v>1969</c:v>
                </c:pt>
                <c:pt idx="5">
                  <c:v>1974*</c:v>
                </c:pt>
                <c:pt idx="6">
                  <c:v>1978</c:v>
                </c:pt>
                <c:pt idx="7">
                  <c:v>1982</c:v>
                </c:pt>
                <c:pt idx="8">
                  <c:v>1987</c:v>
                </c:pt>
                <c:pt idx="9">
                  <c:v>1992</c:v>
                </c:pt>
                <c:pt idx="10">
                  <c:v>1997</c:v>
                </c:pt>
                <c:pt idx="11">
                  <c:v>1997**</c:v>
                </c:pt>
                <c:pt idx="12">
                  <c:v>2002</c:v>
                </c:pt>
                <c:pt idx="13">
                  <c:v>2007</c:v>
                </c:pt>
                <c:pt idx="14">
                  <c:v>2012</c:v>
                </c:pt>
                <c:pt idx="15">
                  <c:v>2017</c:v>
                </c:pt>
                <c:pt idx="16">
                  <c:v>2022</c:v>
                </c:pt>
              </c:strCache>
            </c:strRef>
          </c:cat>
          <c:val>
            <c:numRef>
              <c:f>Tenure!$B$4:$R$4</c:f>
              <c:numCache>
                <c:formatCode>_(* #,##0.00_);_(* \(#,##0.00\);_(* "-"??_);_(@_)</c:formatCode>
                <c:ptCount val="17"/>
                <c:pt idx="0">
                  <c:v>0.840924</c:v>
                </c:pt>
                <c:pt idx="1">
                  <c:v>0.86817999999999995</c:v>
                </c:pt>
                <c:pt idx="2">
                  <c:v>0.83447000000000005</c:v>
                </c:pt>
                <c:pt idx="3">
                  <c:v>0.78188400000000002</c:v>
                </c:pt>
                <c:pt idx="4">
                  <c:v>0.67160699999999995</c:v>
                </c:pt>
                <c:pt idx="5">
                  <c:v>0.628224</c:v>
                </c:pt>
                <c:pt idx="6">
                  <c:v>0.68111200000000005</c:v>
                </c:pt>
                <c:pt idx="7">
                  <c:v>0.65624899999999997</c:v>
                </c:pt>
                <c:pt idx="8">
                  <c:v>0.609012</c:v>
                </c:pt>
                <c:pt idx="9">
                  <c:v>0.59665699999999999</c:v>
                </c:pt>
                <c:pt idx="10">
                  <c:v>0.57383899999999999</c:v>
                </c:pt>
                <c:pt idx="11">
                  <c:v>0.61590199999999995</c:v>
                </c:pt>
                <c:pt idx="12">
                  <c:v>0.55100400000000005</c:v>
                </c:pt>
                <c:pt idx="13">
                  <c:v>0.54219200000000001</c:v>
                </c:pt>
                <c:pt idx="14">
                  <c:v>0.53307000000000004</c:v>
                </c:pt>
                <c:pt idx="15">
                  <c:v>0.49313699999999999</c:v>
                </c:pt>
                <c:pt idx="16">
                  <c:v>0.42388900000000002</c:v>
                </c:pt>
              </c:numCache>
            </c:numRef>
          </c:val>
          <c:extLst>
            <c:ext xmlns:c16="http://schemas.microsoft.com/office/drawing/2014/chart" uri="{C3380CC4-5D6E-409C-BE32-E72D297353CC}">
              <c16:uniqueId val="{00000001-88DC-4450-A1B1-323BC3C5878E}"/>
            </c:ext>
          </c:extLst>
        </c:ser>
        <c:ser>
          <c:idx val="2"/>
          <c:order val="2"/>
          <c:tx>
            <c:strRef>
              <c:f>Tenure!$A$5</c:f>
              <c:strCache>
                <c:ptCount val="1"/>
                <c:pt idx="0">
                  <c:v>All tenants</c:v>
                </c:pt>
              </c:strCache>
            </c:strRef>
          </c:tx>
          <c:spPr>
            <a:solidFill>
              <a:schemeClr val="accent3"/>
            </a:solidFill>
            <a:ln>
              <a:noFill/>
            </a:ln>
            <a:effectLst/>
          </c:spPr>
          <c:invertIfNegative val="0"/>
          <c:cat>
            <c:strRef>
              <c:f>Tenure!$B$1:$R$1</c:f>
              <c:strCache>
                <c:ptCount val="17"/>
                <c:pt idx="0">
                  <c:v>1950</c:v>
                </c:pt>
                <c:pt idx="1">
                  <c:v>1954</c:v>
                </c:pt>
                <c:pt idx="2">
                  <c:v>1959</c:v>
                </c:pt>
                <c:pt idx="3">
                  <c:v>1964</c:v>
                </c:pt>
                <c:pt idx="4">
                  <c:v>1969</c:v>
                </c:pt>
                <c:pt idx="5">
                  <c:v>1974*</c:v>
                </c:pt>
                <c:pt idx="6">
                  <c:v>1978</c:v>
                </c:pt>
                <c:pt idx="7">
                  <c:v>1982</c:v>
                </c:pt>
                <c:pt idx="8">
                  <c:v>1987</c:v>
                </c:pt>
                <c:pt idx="9">
                  <c:v>1992</c:v>
                </c:pt>
                <c:pt idx="10">
                  <c:v>1997</c:v>
                </c:pt>
                <c:pt idx="11">
                  <c:v>1997**</c:v>
                </c:pt>
                <c:pt idx="12">
                  <c:v>2002</c:v>
                </c:pt>
                <c:pt idx="13">
                  <c:v>2007</c:v>
                </c:pt>
                <c:pt idx="14">
                  <c:v>2012</c:v>
                </c:pt>
                <c:pt idx="15">
                  <c:v>2017</c:v>
                </c:pt>
                <c:pt idx="16">
                  <c:v>2022</c:v>
                </c:pt>
              </c:strCache>
            </c:strRef>
          </c:cat>
          <c:val>
            <c:numRef>
              <c:f>Tenure!$B$5:$R$5</c:f>
              <c:numCache>
                <c:formatCode>_(* #,##0.00_);_(* \(#,##0.00\);_(* "-"??_);_(@_)</c:formatCode>
                <c:ptCount val="17"/>
                <c:pt idx="0">
                  <c:v>1.4236899999999999</c:v>
                </c:pt>
                <c:pt idx="1">
                  <c:v>1.1492389999999999</c:v>
                </c:pt>
                <c:pt idx="2">
                  <c:v>0.73584899999999998</c:v>
                </c:pt>
                <c:pt idx="3">
                  <c:v>0.53992099999999998</c:v>
                </c:pt>
                <c:pt idx="4">
                  <c:v>0.35292299999999999</c:v>
                </c:pt>
                <c:pt idx="5">
                  <c:v>0.26183600000000001</c:v>
                </c:pt>
                <c:pt idx="6">
                  <c:v>0.27876099999999998</c:v>
                </c:pt>
                <c:pt idx="7">
                  <c:v>0.25895400000000002</c:v>
                </c:pt>
                <c:pt idx="8">
                  <c:v>0.2402</c:v>
                </c:pt>
                <c:pt idx="9">
                  <c:v>0.21690499999999999</c:v>
                </c:pt>
                <c:pt idx="10">
                  <c:v>0.19112899999999999</c:v>
                </c:pt>
                <c:pt idx="11">
                  <c:v>0.21540899999999999</c:v>
                </c:pt>
                <c:pt idx="12">
                  <c:v>0.149842</c:v>
                </c:pt>
                <c:pt idx="13">
                  <c:v>0.140567</c:v>
                </c:pt>
                <c:pt idx="14">
                  <c:v>0.14788200000000001</c:v>
                </c:pt>
                <c:pt idx="15">
                  <c:v>0.140122</c:v>
                </c:pt>
                <c:pt idx="16">
                  <c:v>0.11980200000000001</c:v>
                </c:pt>
              </c:numCache>
            </c:numRef>
          </c:val>
          <c:extLst>
            <c:ext xmlns:c16="http://schemas.microsoft.com/office/drawing/2014/chart" uri="{C3380CC4-5D6E-409C-BE32-E72D297353CC}">
              <c16:uniqueId val="{00000002-88DC-4450-A1B1-323BC3C5878E}"/>
            </c:ext>
          </c:extLst>
        </c:ser>
        <c:ser>
          <c:idx val="3"/>
          <c:order val="3"/>
          <c:tx>
            <c:strRef>
              <c:f>Tenure!$A$6</c:f>
              <c:strCache>
                <c:ptCount val="1"/>
                <c:pt idx="0">
                  <c:v>Managers***</c:v>
                </c:pt>
              </c:strCache>
            </c:strRef>
          </c:tx>
          <c:spPr>
            <a:solidFill>
              <a:srgbClr val="FF0000"/>
            </a:solidFill>
            <a:ln>
              <a:solidFill>
                <a:srgbClr val="FF0000"/>
              </a:solidFill>
            </a:ln>
            <a:effectLst/>
          </c:spPr>
          <c:invertIfNegative val="0"/>
          <c:cat>
            <c:strRef>
              <c:f>Tenure!$B$1:$R$1</c:f>
              <c:strCache>
                <c:ptCount val="17"/>
                <c:pt idx="0">
                  <c:v>1950</c:v>
                </c:pt>
                <c:pt idx="1">
                  <c:v>1954</c:v>
                </c:pt>
                <c:pt idx="2">
                  <c:v>1959</c:v>
                </c:pt>
                <c:pt idx="3">
                  <c:v>1964</c:v>
                </c:pt>
                <c:pt idx="4">
                  <c:v>1969</c:v>
                </c:pt>
                <c:pt idx="5">
                  <c:v>1974*</c:v>
                </c:pt>
                <c:pt idx="6">
                  <c:v>1978</c:v>
                </c:pt>
                <c:pt idx="7">
                  <c:v>1982</c:v>
                </c:pt>
                <c:pt idx="8">
                  <c:v>1987</c:v>
                </c:pt>
                <c:pt idx="9">
                  <c:v>1992</c:v>
                </c:pt>
                <c:pt idx="10">
                  <c:v>1997</c:v>
                </c:pt>
                <c:pt idx="11">
                  <c:v>1997**</c:v>
                </c:pt>
                <c:pt idx="12">
                  <c:v>2002</c:v>
                </c:pt>
                <c:pt idx="13">
                  <c:v>2007</c:v>
                </c:pt>
                <c:pt idx="14">
                  <c:v>2012</c:v>
                </c:pt>
                <c:pt idx="15">
                  <c:v>2017</c:v>
                </c:pt>
                <c:pt idx="16">
                  <c:v>2022</c:v>
                </c:pt>
              </c:strCache>
            </c:strRef>
          </c:cat>
          <c:val>
            <c:numRef>
              <c:f>Tenure!$B$6:$R$6</c:f>
              <c:numCache>
                <c:formatCode>_(* #,##0.00_);_(* \(#,##0.00\);_(* "-"??_);_(@_)</c:formatCode>
                <c:ptCount val="17"/>
                <c:pt idx="0">
                  <c:v>2.3163E-2</c:v>
                </c:pt>
                <c:pt idx="1">
                  <c:v>2.0893999999999999E-2</c:v>
                </c:pt>
                <c:pt idx="2">
                  <c:v>2.1059999999999999E-2</c:v>
                </c:pt>
                <c:pt idx="3">
                  <c:v>1.7798000000000001E-2</c:v>
                </c:pt>
                <c:pt idx="4">
                  <c:v>0</c:v>
                </c:pt>
                <c:pt idx="5">
                  <c:v>0</c:v>
                </c:pt>
                <c:pt idx="6">
                  <c:v>0</c:v>
                </c:pt>
                <c:pt idx="7">
                  <c:v>0</c:v>
                </c:pt>
                <c:pt idx="8">
                  <c:v>0</c:v>
                </c:pt>
                <c:pt idx="9">
                  <c:v>0</c:v>
                </c:pt>
                <c:pt idx="10">
                  <c:v>0</c:v>
                </c:pt>
                <c:pt idx="11">
                  <c:v>0</c:v>
                </c:pt>
                <c:pt idx="12">
                  <c:v>0</c:v>
                </c:pt>
                <c:pt idx="13">
                  <c:v>0</c:v>
                </c:pt>
                <c:pt idx="14">
                  <c:v>0</c:v>
                </c:pt>
                <c:pt idx="15">
                  <c:v>0</c:v>
                </c:pt>
                <c:pt idx="16">
                  <c:v>0</c:v>
                </c:pt>
              </c:numCache>
            </c:numRef>
          </c:val>
          <c:extLst>
            <c:ext xmlns:c16="http://schemas.microsoft.com/office/drawing/2014/chart" uri="{C3380CC4-5D6E-409C-BE32-E72D297353CC}">
              <c16:uniqueId val="{00000003-88DC-4450-A1B1-323BC3C5878E}"/>
            </c:ext>
          </c:extLst>
        </c:ser>
        <c:dLbls>
          <c:showLegendKey val="0"/>
          <c:showVal val="0"/>
          <c:showCatName val="0"/>
          <c:showSerName val="0"/>
          <c:showPercent val="0"/>
          <c:showBubbleSize val="0"/>
        </c:dLbls>
        <c:gapWidth val="150"/>
        <c:overlap val="100"/>
        <c:axId val="270302400"/>
        <c:axId val="270297480"/>
      </c:barChart>
      <c:catAx>
        <c:axId val="270302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70297480"/>
        <c:crosses val="autoZero"/>
        <c:auto val="1"/>
        <c:lblAlgn val="ctr"/>
        <c:lblOffset val="100"/>
        <c:noMultiLvlLbl val="0"/>
      </c:catAx>
      <c:valAx>
        <c:axId val="270297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Percentage</a:t>
                </a:r>
                <a:r>
                  <a:rPr lang="en-US" sz="1200" baseline="0"/>
                  <a:t> of Farms</a:t>
                </a:r>
                <a:endParaRPr lang="en-US" sz="120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70302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1830AF-3E19-4BC6-A933-8677B6D34884}"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2C72E77C-46E2-484E-8673-AB92230447FE}">
      <dgm:prSet phldrT="[Text]"/>
      <dgm:spPr/>
      <dgm:t>
        <a:bodyPr/>
        <a:lstStyle/>
        <a:p>
          <a:r>
            <a:rPr lang="en-US" dirty="0" smtClean="0"/>
            <a:t>Social Capital Rankings*</a:t>
          </a:r>
          <a:endParaRPr lang="en-US" dirty="0"/>
        </a:p>
      </dgm:t>
    </dgm:pt>
    <dgm:pt modelId="{7FF09605-A2C8-4252-A36D-7F69649EAE20}" type="parTrans" cxnId="{35CA193A-1EB1-4B13-91D5-0100A86D0B84}">
      <dgm:prSet/>
      <dgm:spPr/>
      <dgm:t>
        <a:bodyPr/>
        <a:lstStyle/>
        <a:p>
          <a:endParaRPr lang="en-US"/>
        </a:p>
      </dgm:t>
    </dgm:pt>
    <dgm:pt modelId="{5EE7DECC-10FD-4944-AC80-BCD715BE0E8E}" type="sibTrans" cxnId="{35CA193A-1EB1-4B13-91D5-0100A86D0B84}">
      <dgm:prSet/>
      <dgm:spPr/>
      <dgm:t>
        <a:bodyPr/>
        <a:lstStyle/>
        <a:p>
          <a:endParaRPr lang="en-US"/>
        </a:p>
      </dgm:t>
    </dgm:pt>
    <dgm:pt modelId="{D85462A2-FC28-4E3E-AA19-A3E453DC9860}">
      <dgm:prSet phldrT="[Text]"/>
      <dgm:spPr/>
      <dgm:t>
        <a:bodyPr/>
        <a:lstStyle/>
        <a:p>
          <a:r>
            <a:rPr lang="en-US" dirty="0" smtClean="0"/>
            <a:t>Tulare</a:t>
          </a:r>
        </a:p>
        <a:p>
          <a:r>
            <a:rPr lang="en-US" dirty="0" smtClean="0"/>
            <a:t> 9</a:t>
          </a:r>
          <a:r>
            <a:rPr lang="en-US" baseline="30000" dirty="0" smtClean="0"/>
            <a:t>th</a:t>
          </a:r>
          <a:r>
            <a:rPr lang="en-US" dirty="0" smtClean="0"/>
            <a:t> percentile</a:t>
          </a:r>
          <a:endParaRPr lang="en-US" dirty="0"/>
        </a:p>
      </dgm:t>
    </dgm:pt>
    <dgm:pt modelId="{4C3A59E6-40D1-4840-9A88-1311C46F3EE7}" type="parTrans" cxnId="{6D9DAA33-06A1-45E4-B3A5-461D11A80E4F}">
      <dgm:prSet/>
      <dgm:spPr/>
      <dgm:t>
        <a:bodyPr/>
        <a:lstStyle/>
        <a:p>
          <a:endParaRPr lang="en-US"/>
        </a:p>
      </dgm:t>
    </dgm:pt>
    <dgm:pt modelId="{4976E7BB-97AD-4327-A07D-FF2F0EBD5096}" type="sibTrans" cxnId="{6D9DAA33-06A1-45E4-B3A5-461D11A80E4F}">
      <dgm:prSet/>
      <dgm:spPr/>
      <dgm:t>
        <a:bodyPr/>
        <a:lstStyle/>
        <a:p>
          <a:endParaRPr lang="en-US"/>
        </a:p>
      </dgm:t>
    </dgm:pt>
    <dgm:pt modelId="{E817B87D-5087-48F9-8824-082F36F57C6E}">
      <dgm:prSet phldrT="[Text]"/>
      <dgm:spPr/>
      <dgm:t>
        <a:bodyPr/>
        <a:lstStyle/>
        <a:p>
          <a:r>
            <a:rPr lang="en-US" dirty="0" smtClean="0"/>
            <a:t>Fresno</a:t>
          </a:r>
        </a:p>
        <a:p>
          <a:r>
            <a:rPr lang="en-US" dirty="0" smtClean="0"/>
            <a:t>7</a:t>
          </a:r>
          <a:r>
            <a:rPr lang="en-US" baseline="30000" dirty="0" smtClean="0"/>
            <a:t>th</a:t>
          </a:r>
          <a:r>
            <a:rPr lang="en-US" dirty="0" smtClean="0"/>
            <a:t> percentile</a:t>
          </a:r>
          <a:endParaRPr lang="en-US" dirty="0"/>
        </a:p>
      </dgm:t>
    </dgm:pt>
    <dgm:pt modelId="{907408F9-281E-477A-82C7-2C9D9FEAE890}" type="parTrans" cxnId="{C808C6B4-F669-44FB-B98A-7A715534F636}">
      <dgm:prSet/>
      <dgm:spPr/>
      <dgm:t>
        <a:bodyPr/>
        <a:lstStyle/>
        <a:p>
          <a:endParaRPr lang="en-US"/>
        </a:p>
      </dgm:t>
    </dgm:pt>
    <dgm:pt modelId="{6898EB67-1E0C-4B76-A8D6-45344EF53FAA}" type="sibTrans" cxnId="{C808C6B4-F669-44FB-B98A-7A715534F636}">
      <dgm:prSet/>
      <dgm:spPr/>
      <dgm:t>
        <a:bodyPr/>
        <a:lstStyle/>
        <a:p>
          <a:endParaRPr lang="en-US"/>
        </a:p>
      </dgm:t>
    </dgm:pt>
    <dgm:pt modelId="{10FA792B-599C-4DEF-A1DD-D5D4629F4CF7}">
      <dgm:prSet phldrT="[Text]"/>
      <dgm:spPr/>
      <dgm:t>
        <a:bodyPr/>
        <a:lstStyle/>
        <a:p>
          <a:r>
            <a:rPr lang="en-US" dirty="0" smtClean="0"/>
            <a:t>Family/Marriage in Tulare County*</a:t>
          </a:r>
          <a:endParaRPr lang="en-US" dirty="0"/>
        </a:p>
      </dgm:t>
    </dgm:pt>
    <dgm:pt modelId="{7D42EC13-B5D0-4AA2-AFA3-A9AC1035DB49}" type="parTrans" cxnId="{842247B6-9FA5-45BC-A24C-0FD7CCC06F02}">
      <dgm:prSet/>
      <dgm:spPr/>
      <dgm:t>
        <a:bodyPr/>
        <a:lstStyle/>
        <a:p>
          <a:endParaRPr lang="en-US"/>
        </a:p>
      </dgm:t>
    </dgm:pt>
    <dgm:pt modelId="{A18273EB-7FE5-4578-92F1-7AB51D938351}" type="sibTrans" cxnId="{842247B6-9FA5-45BC-A24C-0FD7CCC06F02}">
      <dgm:prSet/>
      <dgm:spPr/>
      <dgm:t>
        <a:bodyPr/>
        <a:lstStyle/>
        <a:p>
          <a:endParaRPr lang="en-US"/>
        </a:p>
      </dgm:t>
    </dgm:pt>
    <dgm:pt modelId="{AB68DDA5-2E69-4142-81D2-8354410183B4}">
      <dgm:prSet phldrT="[Text]"/>
      <dgm:spPr/>
      <dgm:t>
        <a:bodyPr/>
        <a:lstStyle/>
        <a:p>
          <a:r>
            <a:rPr lang="en-US" dirty="0" smtClean="0"/>
            <a:t>Tulare: Family Unity*</a:t>
          </a:r>
        </a:p>
        <a:p>
          <a:r>
            <a:rPr lang="en-US" dirty="0" smtClean="0"/>
            <a:t>36</a:t>
          </a:r>
          <a:r>
            <a:rPr lang="en-US" baseline="30000" dirty="0" smtClean="0"/>
            <a:t>th</a:t>
          </a:r>
          <a:r>
            <a:rPr lang="en-US" dirty="0" smtClean="0"/>
            <a:t> percentile </a:t>
          </a:r>
          <a:endParaRPr lang="en-US" dirty="0"/>
        </a:p>
      </dgm:t>
    </dgm:pt>
    <dgm:pt modelId="{6FB9D693-825D-4B19-B2AD-43C26F2706C9}" type="parTrans" cxnId="{788F8067-335D-47DA-AE0F-A62BE7576B3C}">
      <dgm:prSet/>
      <dgm:spPr/>
      <dgm:t>
        <a:bodyPr/>
        <a:lstStyle/>
        <a:p>
          <a:endParaRPr lang="en-US"/>
        </a:p>
      </dgm:t>
    </dgm:pt>
    <dgm:pt modelId="{F5ED4BF8-B8E5-449C-9BEB-3E5ECE30FA8A}" type="sibTrans" cxnId="{788F8067-335D-47DA-AE0F-A62BE7576B3C}">
      <dgm:prSet/>
      <dgm:spPr/>
      <dgm:t>
        <a:bodyPr/>
        <a:lstStyle/>
        <a:p>
          <a:endParaRPr lang="en-US"/>
        </a:p>
      </dgm:t>
    </dgm:pt>
    <dgm:pt modelId="{E64FA7F4-F6B2-4826-9E32-7C8275428AC8}">
      <dgm:prSet phldrT="[Text]"/>
      <dgm:spPr/>
      <dgm:t>
        <a:bodyPr/>
        <a:lstStyle/>
        <a:p>
          <a:r>
            <a:rPr lang="en-US" dirty="0" smtClean="0"/>
            <a:t>Kings:</a:t>
          </a:r>
          <a:r>
            <a:rPr lang="en-US" baseline="0" dirty="0" smtClean="0"/>
            <a:t> Family Unity*</a:t>
          </a:r>
        </a:p>
        <a:p>
          <a:r>
            <a:rPr lang="en-US" baseline="0" dirty="0" smtClean="0"/>
            <a:t>33</a:t>
          </a:r>
          <a:r>
            <a:rPr lang="en-US" baseline="30000" dirty="0" smtClean="0"/>
            <a:t>rd</a:t>
          </a:r>
          <a:r>
            <a:rPr lang="en-US" baseline="0" dirty="0" smtClean="0"/>
            <a:t> percentile</a:t>
          </a:r>
          <a:endParaRPr lang="en-US" dirty="0"/>
        </a:p>
      </dgm:t>
    </dgm:pt>
    <dgm:pt modelId="{7854C958-61E5-4753-8E58-11BE8EE83E78}" type="parTrans" cxnId="{F33CB1C6-2A5C-4C83-9825-00C86704F619}">
      <dgm:prSet/>
      <dgm:spPr/>
      <dgm:t>
        <a:bodyPr/>
        <a:lstStyle/>
        <a:p>
          <a:endParaRPr lang="en-US"/>
        </a:p>
      </dgm:t>
    </dgm:pt>
    <dgm:pt modelId="{47182F7E-56BD-46B4-A004-CE9C3E1DC104}" type="sibTrans" cxnId="{F33CB1C6-2A5C-4C83-9825-00C86704F619}">
      <dgm:prSet/>
      <dgm:spPr/>
      <dgm:t>
        <a:bodyPr/>
        <a:lstStyle/>
        <a:p>
          <a:endParaRPr lang="en-US"/>
        </a:p>
      </dgm:t>
    </dgm:pt>
    <dgm:pt modelId="{3C92EB7C-124E-45DC-A8FB-01B363E005D1}">
      <dgm:prSet phldrT="[Text]"/>
      <dgm:spPr/>
      <dgm:t>
        <a:bodyPr/>
        <a:lstStyle/>
        <a:p>
          <a:r>
            <a:rPr lang="en-US" dirty="0" smtClean="0"/>
            <a:t>Institutional Health*</a:t>
          </a:r>
          <a:endParaRPr lang="en-US" dirty="0"/>
        </a:p>
      </dgm:t>
    </dgm:pt>
    <dgm:pt modelId="{9FFBD813-2D6F-4CBF-BBE7-046E2C716FA2}" type="parTrans" cxnId="{3DC784B9-8517-4396-B733-EB6AB6B6A879}">
      <dgm:prSet/>
      <dgm:spPr/>
      <dgm:t>
        <a:bodyPr/>
        <a:lstStyle/>
        <a:p>
          <a:endParaRPr lang="en-US"/>
        </a:p>
      </dgm:t>
    </dgm:pt>
    <dgm:pt modelId="{DB5EF236-80F6-4FB1-8EE6-93F4C22A6FF6}" type="sibTrans" cxnId="{3DC784B9-8517-4396-B733-EB6AB6B6A879}">
      <dgm:prSet/>
      <dgm:spPr/>
      <dgm:t>
        <a:bodyPr/>
        <a:lstStyle/>
        <a:p>
          <a:endParaRPr lang="en-US"/>
        </a:p>
      </dgm:t>
    </dgm:pt>
    <dgm:pt modelId="{588942A9-E744-455D-BB67-F54984F33820}">
      <dgm:prSet phldrT="[Text]"/>
      <dgm:spPr/>
      <dgm:t>
        <a:bodyPr/>
        <a:lstStyle/>
        <a:p>
          <a:r>
            <a:rPr lang="en-US" dirty="0" smtClean="0"/>
            <a:t>Tulare</a:t>
          </a:r>
        </a:p>
        <a:p>
          <a:r>
            <a:rPr lang="en-US" dirty="0" smtClean="0"/>
            <a:t>9</a:t>
          </a:r>
          <a:r>
            <a:rPr lang="en-US" baseline="30000" dirty="0" smtClean="0"/>
            <a:t>th</a:t>
          </a:r>
          <a:r>
            <a:rPr lang="en-US" dirty="0" smtClean="0"/>
            <a:t> Percentile</a:t>
          </a:r>
          <a:endParaRPr lang="en-US" dirty="0"/>
        </a:p>
      </dgm:t>
    </dgm:pt>
    <dgm:pt modelId="{F196DF81-031F-4DB8-ACC2-911C60149553}" type="parTrans" cxnId="{0B43E3F5-177D-42C8-A43C-FE35982B5976}">
      <dgm:prSet/>
      <dgm:spPr/>
      <dgm:t>
        <a:bodyPr/>
        <a:lstStyle/>
        <a:p>
          <a:endParaRPr lang="en-US"/>
        </a:p>
      </dgm:t>
    </dgm:pt>
    <dgm:pt modelId="{EF0B7C02-0716-4244-B9F2-0F0161338483}" type="sibTrans" cxnId="{0B43E3F5-177D-42C8-A43C-FE35982B5976}">
      <dgm:prSet/>
      <dgm:spPr/>
      <dgm:t>
        <a:bodyPr/>
        <a:lstStyle/>
        <a:p>
          <a:endParaRPr lang="en-US"/>
        </a:p>
      </dgm:t>
    </dgm:pt>
    <dgm:pt modelId="{F337F700-E56B-49B0-9CB8-D857691EBADB}">
      <dgm:prSet phldrT="[Text]"/>
      <dgm:spPr/>
      <dgm:t>
        <a:bodyPr/>
        <a:lstStyle/>
        <a:p>
          <a:r>
            <a:rPr lang="en-US" dirty="0" smtClean="0"/>
            <a:t>Kings</a:t>
          </a:r>
        </a:p>
        <a:p>
          <a:r>
            <a:rPr lang="en-US" dirty="0" smtClean="0"/>
            <a:t>6</a:t>
          </a:r>
          <a:r>
            <a:rPr lang="en-US" baseline="30000" dirty="0" smtClean="0"/>
            <a:t>th</a:t>
          </a:r>
          <a:r>
            <a:rPr lang="en-US" dirty="0" smtClean="0"/>
            <a:t> percentile</a:t>
          </a:r>
          <a:endParaRPr lang="en-US" dirty="0"/>
        </a:p>
      </dgm:t>
    </dgm:pt>
    <dgm:pt modelId="{92A4CC68-0D21-483C-9DE8-0E852E573544}" type="parTrans" cxnId="{B9B7DEAA-DFFA-4622-A68F-2AC12F40A64F}">
      <dgm:prSet/>
      <dgm:spPr/>
      <dgm:t>
        <a:bodyPr/>
        <a:lstStyle/>
        <a:p>
          <a:endParaRPr lang="en-US"/>
        </a:p>
      </dgm:t>
    </dgm:pt>
    <dgm:pt modelId="{2A4D481C-1585-450A-962E-67CD868029B5}" type="sibTrans" cxnId="{B9B7DEAA-DFFA-4622-A68F-2AC12F40A64F}">
      <dgm:prSet/>
      <dgm:spPr/>
      <dgm:t>
        <a:bodyPr/>
        <a:lstStyle/>
        <a:p>
          <a:endParaRPr lang="en-US"/>
        </a:p>
      </dgm:t>
    </dgm:pt>
    <dgm:pt modelId="{236C5264-D166-4F26-8E3E-233F34E3C5F4}">
      <dgm:prSet phldrT="[Text]"/>
      <dgm:spPr/>
      <dgm:t>
        <a:bodyPr/>
        <a:lstStyle/>
        <a:p>
          <a:r>
            <a:rPr lang="en-US" dirty="0" smtClean="0"/>
            <a:t>Kings</a:t>
          </a:r>
        </a:p>
        <a:p>
          <a:r>
            <a:rPr lang="en-US" dirty="0" smtClean="0"/>
            <a:t>6</a:t>
          </a:r>
          <a:r>
            <a:rPr lang="en-US" baseline="30000" dirty="0" smtClean="0"/>
            <a:t>th</a:t>
          </a:r>
          <a:r>
            <a:rPr lang="en-US" dirty="0" smtClean="0"/>
            <a:t> percentile</a:t>
          </a:r>
          <a:endParaRPr lang="en-US" dirty="0"/>
        </a:p>
      </dgm:t>
    </dgm:pt>
    <dgm:pt modelId="{FD0E95C6-0040-4C7D-AF1A-4D72ABC2E92C}" type="parTrans" cxnId="{B4DC4BD6-33FC-4CEA-8F0E-603E85598B27}">
      <dgm:prSet/>
      <dgm:spPr/>
      <dgm:t>
        <a:bodyPr/>
        <a:lstStyle/>
        <a:p>
          <a:endParaRPr lang="en-US"/>
        </a:p>
      </dgm:t>
    </dgm:pt>
    <dgm:pt modelId="{5084FD3C-41A7-4AD7-8BB8-C0F1E7E23137}" type="sibTrans" cxnId="{B4DC4BD6-33FC-4CEA-8F0E-603E85598B27}">
      <dgm:prSet/>
      <dgm:spPr/>
      <dgm:t>
        <a:bodyPr/>
        <a:lstStyle/>
        <a:p>
          <a:endParaRPr lang="en-US"/>
        </a:p>
      </dgm:t>
    </dgm:pt>
    <dgm:pt modelId="{0AE5F70B-9DE8-49F6-A425-82CD45F1152B}">
      <dgm:prSet phldrT="[Text]"/>
      <dgm:spPr/>
      <dgm:t>
        <a:bodyPr/>
        <a:lstStyle/>
        <a:p>
          <a:r>
            <a:rPr lang="en-US" dirty="0" smtClean="0"/>
            <a:t>Fresno</a:t>
          </a:r>
          <a:br>
            <a:rPr lang="en-US" dirty="0" smtClean="0"/>
          </a:br>
          <a:r>
            <a:rPr lang="en-US" dirty="0" smtClean="0"/>
            <a:t>7</a:t>
          </a:r>
          <a:r>
            <a:rPr lang="en-US" baseline="30000" dirty="0" smtClean="0"/>
            <a:t>th</a:t>
          </a:r>
          <a:r>
            <a:rPr lang="en-US" dirty="0" smtClean="0"/>
            <a:t> percentile</a:t>
          </a:r>
          <a:endParaRPr lang="en-US" dirty="0"/>
        </a:p>
      </dgm:t>
    </dgm:pt>
    <dgm:pt modelId="{81B314CD-CA27-4076-9298-0EC1631ED99E}" type="parTrans" cxnId="{4C52A39E-CFC1-4558-B49E-7BFB40C30035}">
      <dgm:prSet/>
      <dgm:spPr/>
      <dgm:t>
        <a:bodyPr/>
        <a:lstStyle/>
        <a:p>
          <a:endParaRPr lang="en-US"/>
        </a:p>
      </dgm:t>
    </dgm:pt>
    <dgm:pt modelId="{BEA16A4A-F6C5-4FDA-993E-EA3F997C4610}" type="sibTrans" cxnId="{4C52A39E-CFC1-4558-B49E-7BFB40C30035}">
      <dgm:prSet/>
      <dgm:spPr/>
      <dgm:t>
        <a:bodyPr/>
        <a:lstStyle/>
        <a:p>
          <a:endParaRPr lang="en-US"/>
        </a:p>
      </dgm:t>
    </dgm:pt>
    <dgm:pt modelId="{038850BF-9A08-4918-BB3E-82B87FA65E9D}" type="pres">
      <dgm:prSet presAssocID="{451830AF-3E19-4BC6-A933-8677B6D34884}" presName="theList" presStyleCnt="0">
        <dgm:presLayoutVars>
          <dgm:dir/>
          <dgm:animLvl val="lvl"/>
          <dgm:resizeHandles val="exact"/>
        </dgm:presLayoutVars>
      </dgm:prSet>
      <dgm:spPr/>
      <dgm:t>
        <a:bodyPr/>
        <a:lstStyle/>
        <a:p>
          <a:endParaRPr lang="en-US"/>
        </a:p>
      </dgm:t>
    </dgm:pt>
    <dgm:pt modelId="{D2F6A380-BEC1-4E12-B132-6BE1BBDEC965}" type="pres">
      <dgm:prSet presAssocID="{2C72E77C-46E2-484E-8673-AB92230447FE}" presName="compNode" presStyleCnt="0"/>
      <dgm:spPr/>
    </dgm:pt>
    <dgm:pt modelId="{A2115611-26E0-4C75-BEF0-D1C2ACFCD4D4}" type="pres">
      <dgm:prSet presAssocID="{2C72E77C-46E2-484E-8673-AB92230447FE}" presName="aNode" presStyleLbl="bgShp" presStyleIdx="0" presStyleCnt="3"/>
      <dgm:spPr/>
      <dgm:t>
        <a:bodyPr/>
        <a:lstStyle/>
        <a:p>
          <a:endParaRPr lang="en-US"/>
        </a:p>
      </dgm:t>
    </dgm:pt>
    <dgm:pt modelId="{60C36B70-E9BD-43F0-AF58-96BDEBDCBC19}" type="pres">
      <dgm:prSet presAssocID="{2C72E77C-46E2-484E-8673-AB92230447FE}" presName="textNode" presStyleLbl="bgShp" presStyleIdx="0" presStyleCnt="3"/>
      <dgm:spPr/>
      <dgm:t>
        <a:bodyPr/>
        <a:lstStyle/>
        <a:p>
          <a:endParaRPr lang="en-US"/>
        </a:p>
      </dgm:t>
    </dgm:pt>
    <dgm:pt modelId="{DEAB2321-E9F0-4DFC-80CD-8F5FBCFA9C6E}" type="pres">
      <dgm:prSet presAssocID="{2C72E77C-46E2-484E-8673-AB92230447FE}" presName="compChildNode" presStyleCnt="0"/>
      <dgm:spPr/>
    </dgm:pt>
    <dgm:pt modelId="{2A2CF1A6-807D-41A6-A770-44BB57E0B23B}" type="pres">
      <dgm:prSet presAssocID="{2C72E77C-46E2-484E-8673-AB92230447FE}" presName="theInnerList" presStyleCnt="0"/>
      <dgm:spPr/>
    </dgm:pt>
    <dgm:pt modelId="{C07A500B-A5C3-4D01-9178-40EBFF7ABE59}" type="pres">
      <dgm:prSet presAssocID="{D85462A2-FC28-4E3E-AA19-A3E453DC9860}" presName="childNode" presStyleLbl="node1" presStyleIdx="0" presStyleCnt="8">
        <dgm:presLayoutVars>
          <dgm:bulletEnabled val="1"/>
        </dgm:presLayoutVars>
      </dgm:prSet>
      <dgm:spPr/>
      <dgm:t>
        <a:bodyPr/>
        <a:lstStyle/>
        <a:p>
          <a:endParaRPr lang="en-US"/>
        </a:p>
      </dgm:t>
    </dgm:pt>
    <dgm:pt modelId="{2D4B2B4B-7933-411E-B59E-C50675139011}" type="pres">
      <dgm:prSet presAssocID="{D85462A2-FC28-4E3E-AA19-A3E453DC9860}" presName="aSpace2" presStyleCnt="0"/>
      <dgm:spPr/>
    </dgm:pt>
    <dgm:pt modelId="{012D69AF-7B81-4B96-8C10-BB611D0C4CE1}" type="pres">
      <dgm:prSet presAssocID="{E817B87D-5087-48F9-8824-082F36F57C6E}" presName="childNode" presStyleLbl="node1" presStyleIdx="1" presStyleCnt="8">
        <dgm:presLayoutVars>
          <dgm:bulletEnabled val="1"/>
        </dgm:presLayoutVars>
      </dgm:prSet>
      <dgm:spPr/>
      <dgm:t>
        <a:bodyPr/>
        <a:lstStyle/>
        <a:p>
          <a:endParaRPr lang="en-US"/>
        </a:p>
      </dgm:t>
    </dgm:pt>
    <dgm:pt modelId="{C3937489-1E71-4256-9D2D-1DDEE7A47265}" type="pres">
      <dgm:prSet presAssocID="{E817B87D-5087-48F9-8824-082F36F57C6E}" presName="aSpace2" presStyleCnt="0"/>
      <dgm:spPr/>
    </dgm:pt>
    <dgm:pt modelId="{13E909F1-CF19-4E68-A695-E4D5C6A1D5AB}" type="pres">
      <dgm:prSet presAssocID="{236C5264-D166-4F26-8E3E-233F34E3C5F4}" presName="childNode" presStyleLbl="node1" presStyleIdx="2" presStyleCnt="8">
        <dgm:presLayoutVars>
          <dgm:bulletEnabled val="1"/>
        </dgm:presLayoutVars>
      </dgm:prSet>
      <dgm:spPr/>
      <dgm:t>
        <a:bodyPr/>
        <a:lstStyle/>
        <a:p>
          <a:endParaRPr lang="en-US"/>
        </a:p>
      </dgm:t>
    </dgm:pt>
    <dgm:pt modelId="{D9420E00-320E-4E34-8B4E-FE38FC827498}" type="pres">
      <dgm:prSet presAssocID="{2C72E77C-46E2-484E-8673-AB92230447FE}" presName="aSpace" presStyleCnt="0"/>
      <dgm:spPr/>
    </dgm:pt>
    <dgm:pt modelId="{C5B3BC9A-3987-4220-BD5A-7F8A5F26A1CB}" type="pres">
      <dgm:prSet presAssocID="{10FA792B-599C-4DEF-A1DD-D5D4629F4CF7}" presName="compNode" presStyleCnt="0"/>
      <dgm:spPr/>
    </dgm:pt>
    <dgm:pt modelId="{6E26FAB1-4978-4778-8A8F-B4D895F4482F}" type="pres">
      <dgm:prSet presAssocID="{10FA792B-599C-4DEF-A1DD-D5D4629F4CF7}" presName="aNode" presStyleLbl="bgShp" presStyleIdx="1" presStyleCnt="3"/>
      <dgm:spPr/>
      <dgm:t>
        <a:bodyPr/>
        <a:lstStyle/>
        <a:p>
          <a:endParaRPr lang="en-US"/>
        </a:p>
      </dgm:t>
    </dgm:pt>
    <dgm:pt modelId="{B74459ED-728F-418A-BE29-B45E95938FE1}" type="pres">
      <dgm:prSet presAssocID="{10FA792B-599C-4DEF-A1DD-D5D4629F4CF7}" presName="textNode" presStyleLbl="bgShp" presStyleIdx="1" presStyleCnt="3"/>
      <dgm:spPr/>
      <dgm:t>
        <a:bodyPr/>
        <a:lstStyle/>
        <a:p>
          <a:endParaRPr lang="en-US"/>
        </a:p>
      </dgm:t>
    </dgm:pt>
    <dgm:pt modelId="{B5E413A1-E7AF-43FA-8E4C-6382878B5CF1}" type="pres">
      <dgm:prSet presAssocID="{10FA792B-599C-4DEF-A1DD-D5D4629F4CF7}" presName="compChildNode" presStyleCnt="0"/>
      <dgm:spPr/>
    </dgm:pt>
    <dgm:pt modelId="{B05109E3-9D24-4D27-AE0E-C89C5FCC46C4}" type="pres">
      <dgm:prSet presAssocID="{10FA792B-599C-4DEF-A1DD-D5D4629F4CF7}" presName="theInnerList" presStyleCnt="0"/>
      <dgm:spPr/>
    </dgm:pt>
    <dgm:pt modelId="{C59EAEF0-0AB7-4A3C-BD30-810A3BD50044}" type="pres">
      <dgm:prSet presAssocID="{AB68DDA5-2E69-4142-81D2-8354410183B4}" presName="childNode" presStyleLbl="node1" presStyleIdx="3" presStyleCnt="8">
        <dgm:presLayoutVars>
          <dgm:bulletEnabled val="1"/>
        </dgm:presLayoutVars>
      </dgm:prSet>
      <dgm:spPr/>
      <dgm:t>
        <a:bodyPr/>
        <a:lstStyle/>
        <a:p>
          <a:endParaRPr lang="en-US"/>
        </a:p>
      </dgm:t>
    </dgm:pt>
    <dgm:pt modelId="{267931F9-3687-47D8-BC7F-4EBB8025B7D7}" type="pres">
      <dgm:prSet presAssocID="{AB68DDA5-2E69-4142-81D2-8354410183B4}" presName="aSpace2" presStyleCnt="0"/>
      <dgm:spPr/>
    </dgm:pt>
    <dgm:pt modelId="{1E448FC7-A985-4B0B-ABA5-4F69FF7A3EE4}" type="pres">
      <dgm:prSet presAssocID="{E64FA7F4-F6B2-4826-9E32-7C8275428AC8}" presName="childNode" presStyleLbl="node1" presStyleIdx="4" presStyleCnt="8">
        <dgm:presLayoutVars>
          <dgm:bulletEnabled val="1"/>
        </dgm:presLayoutVars>
      </dgm:prSet>
      <dgm:spPr/>
      <dgm:t>
        <a:bodyPr/>
        <a:lstStyle/>
        <a:p>
          <a:endParaRPr lang="en-US"/>
        </a:p>
      </dgm:t>
    </dgm:pt>
    <dgm:pt modelId="{1FE70714-6D22-4E80-B9B7-AA6823685C72}" type="pres">
      <dgm:prSet presAssocID="{10FA792B-599C-4DEF-A1DD-D5D4629F4CF7}" presName="aSpace" presStyleCnt="0"/>
      <dgm:spPr/>
    </dgm:pt>
    <dgm:pt modelId="{7E45AF77-D985-422B-88F5-E89FF364B88B}" type="pres">
      <dgm:prSet presAssocID="{3C92EB7C-124E-45DC-A8FB-01B363E005D1}" presName="compNode" presStyleCnt="0"/>
      <dgm:spPr/>
    </dgm:pt>
    <dgm:pt modelId="{339EE6EB-28B9-4BC3-BD64-5B900585CD08}" type="pres">
      <dgm:prSet presAssocID="{3C92EB7C-124E-45DC-A8FB-01B363E005D1}" presName="aNode" presStyleLbl="bgShp" presStyleIdx="2" presStyleCnt="3"/>
      <dgm:spPr/>
      <dgm:t>
        <a:bodyPr/>
        <a:lstStyle/>
        <a:p>
          <a:endParaRPr lang="en-US"/>
        </a:p>
      </dgm:t>
    </dgm:pt>
    <dgm:pt modelId="{16FD08CC-AEF5-4B25-B23C-58458F9E3143}" type="pres">
      <dgm:prSet presAssocID="{3C92EB7C-124E-45DC-A8FB-01B363E005D1}" presName="textNode" presStyleLbl="bgShp" presStyleIdx="2" presStyleCnt="3"/>
      <dgm:spPr/>
      <dgm:t>
        <a:bodyPr/>
        <a:lstStyle/>
        <a:p>
          <a:endParaRPr lang="en-US"/>
        </a:p>
      </dgm:t>
    </dgm:pt>
    <dgm:pt modelId="{CCC586B1-95A2-4758-BFAF-F4D6D42F403D}" type="pres">
      <dgm:prSet presAssocID="{3C92EB7C-124E-45DC-A8FB-01B363E005D1}" presName="compChildNode" presStyleCnt="0"/>
      <dgm:spPr/>
    </dgm:pt>
    <dgm:pt modelId="{CA3ACB02-31A7-4317-B6D5-3541FB5F517D}" type="pres">
      <dgm:prSet presAssocID="{3C92EB7C-124E-45DC-A8FB-01B363E005D1}" presName="theInnerList" presStyleCnt="0"/>
      <dgm:spPr/>
    </dgm:pt>
    <dgm:pt modelId="{11FE4C08-DF5E-4D58-BA40-2C0D3E2C4752}" type="pres">
      <dgm:prSet presAssocID="{588942A9-E744-455D-BB67-F54984F33820}" presName="childNode" presStyleLbl="node1" presStyleIdx="5" presStyleCnt="8">
        <dgm:presLayoutVars>
          <dgm:bulletEnabled val="1"/>
        </dgm:presLayoutVars>
      </dgm:prSet>
      <dgm:spPr/>
      <dgm:t>
        <a:bodyPr/>
        <a:lstStyle/>
        <a:p>
          <a:endParaRPr lang="en-US"/>
        </a:p>
      </dgm:t>
    </dgm:pt>
    <dgm:pt modelId="{8B5F86A7-85F9-4F7D-AEEE-B725964F85F5}" type="pres">
      <dgm:prSet presAssocID="{588942A9-E744-455D-BB67-F54984F33820}" presName="aSpace2" presStyleCnt="0"/>
      <dgm:spPr/>
    </dgm:pt>
    <dgm:pt modelId="{7EFA7E50-824A-46D2-8D31-09EB3D69EA62}" type="pres">
      <dgm:prSet presAssocID="{F337F700-E56B-49B0-9CB8-D857691EBADB}" presName="childNode" presStyleLbl="node1" presStyleIdx="6" presStyleCnt="8">
        <dgm:presLayoutVars>
          <dgm:bulletEnabled val="1"/>
        </dgm:presLayoutVars>
      </dgm:prSet>
      <dgm:spPr/>
      <dgm:t>
        <a:bodyPr/>
        <a:lstStyle/>
        <a:p>
          <a:endParaRPr lang="en-US"/>
        </a:p>
      </dgm:t>
    </dgm:pt>
    <dgm:pt modelId="{B7922BE6-0FC7-41F3-AED6-5E1B6168FC8A}" type="pres">
      <dgm:prSet presAssocID="{F337F700-E56B-49B0-9CB8-D857691EBADB}" presName="aSpace2" presStyleCnt="0"/>
      <dgm:spPr/>
    </dgm:pt>
    <dgm:pt modelId="{F9094598-CA3E-4A4C-965D-6B86279BD4F0}" type="pres">
      <dgm:prSet presAssocID="{0AE5F70B-9DE8-49F6-A425-82CD45F1152B}" presName="childNode" presStyleLbl="node1" presStyleIdx="7" presStyleCnt="8">
        <dgm:presLayoutVars>
          <dgm:bulletEnabled val="1"/>
        </dgm:presLayoutVars>
      </dgm:prSet>
      <dgm:spPr/>
      <dgm:t>
        <a:bodyPr/>
        <a:lstStyle/>
        <a:p>
          <a:endParaRPr lang="en-US"/>
        </a:p>
      </dgm:t>
    </dgm:pt>
  </dgm:ptLst>
  <dgm:cxnLst>
    <dgm:cxn modelId="{76301395-FC9B-4A22-B903-A9D5521E3F0B}" type="presOf" srcId="{451830AF-3E19-4BC6-A933-8677B6D34884}" destId="{038850BF-9A08-4918-BB3E-82B87FA65E9D}" srcOrd="0" destOrd="0" presId="urn:microsoft.com/office/officeart/2005/8/layout/lProcess2"/>
    <dgm:cxn modelId="{F33CB1C6-2A5C-4C83-9825-00C86704F619}" srcId="{10FA792B-599C-4DEF-A1DD-D5D4629F4CF7}" destId="{E64FA7F4-F6B2-4826-9E32-7C8275428AC8}" srcOrd="1" destOrd="0" parTransId="{7854C958-61E5-4753-8E58-11BE8EE83E78}" sibTransId="{47182F7E-56BD-46B4-A004-CE9C3E1DC104}"/>
    <dgm:cxn modelId="{788F8067-335D-47DA-AE0F-A62BE7576B3C}" srcId="{10FA792B-599C-4DEF-A1DD-D5D4629F4CF7}" destId="{AB68DDA5-2E69-4142-81D2-8354410183B4}" srcOrd="0" destOrd="0" parTransId="{6FB9D693-825D-4B19-B2AD-43C26F2706C9}" sibTransId="{F5ED4BF8-B8E5-449C-9BEB-3E5ECE30FA8A}"/>
    <dgm:cxn modelId="{E07A1CD6-83AC-48BE-8CF4-BEEBD38500A7}" type="presOf" srcId="{588942A9-E744-455D-BB67-F54984F33820}" destId="{11FE4C08-DF5E-4D58-BA40-2C0D3E2C4752}" srcOrd="0" destOrd="0" presId="urn:microsoft.com/office/officeart/2005/8/layout/lProcess2"/>
    <dgm:cxn modelId="{52217A3C-CBF8-4325-87CB-979BC5148A9A}" type="presOf" srcId="{E64FA7F4-F6B2-4826-9E32-7C8275428AC8}" destId="{1E448FC7-A985-4B0B-ABA5-4F69FF7A3EE4}" srcOrd="0" destOrd="0" presId="urn:microsoft.com/office/officeart/2005/8/layout/lProcess2"/>
    <dgm:cxn modelId="{E99D03EF-89EB-4E6C-9B1F-AC000964F3D6}" type="presOf" srcId="{236C5264-D166-4F26-8E3E-233F34E3C5F4}" destId="{13E909F1-CF19-4E68-A695-E4D5C6A1D5AB}" srcOrd="0" destOrd="0" presId="urn:microsoft.com/office/officeart/2005/8/layout/lProcess2"/>
    <dgm:cxn modelId="{D8D4CDFF-69FE-4A45-901A-91D5332DF231}" type="presOf" srcId="{10FA792B-599C-4DEF-A1DD-D5D4629F4CF7}" destId="{B74459ED-728F-418A-BE29-B45E95938FE1}" srcOrd="1" destOrd="0" presId="urn:microsoft.com/office/officeart/2005/8/layout/lProcess2"/>
    <dgm:cxn modelId="{C808C6B4-F669-44FB-B98A-7A715534F636}" srcId="{2C72E77C-46E2-484E-8673-AB92230447FE}" destId="{E817B87D-5087-48F9-8824-082F36F57C6E}" srcOrd="1" destOrd="0" parTransId="{907408F9-281E-477A-82C7-2C9D9FEAE890}" sibTransId="{6898EB67-1E0C-4B76-A8D6-45344EF53FAA}"/>
    <dgm:cxn modelId="{046CE5BF-E893-47CD-860C-90C31F28CF3D}" type="presOf" srcId="{E817B87D-5087-48F9-8824-082F36F57C6E}" destId="{012D69AF-7B81-4B96-8C10-BB611D0C4CE1}" srcOrd="0" destOrd="0" presId="urn:microsoft.com/office/officeart/2005/8/layout/lProcess2"/>
    <dgm:cxn modelId="{0E62FF58-3828-462F-8DD7-5F99E047B4BD}" type="presOf" srcId="{AB68DDA5-2E69-4142-81D2-8354410183B4}" destId="{C59EAEF0-0AB7-4A3C-BD30-810A3BD50044}" srcOrd="0" destOrd="0" presId="urn:microsoft.com/office/officeart/2005/8/layout/lProcess2"/>
    <dgm:cxn modelId="{CBC6E3FF-31ED-41B9-9904-307E8B65DAFB}" type="presOf" srcId="{D85462A2-FC28-4E3E-AA19-A3E453DC9860}" destId="{C07A500B-A5C3-4D01-9178-40EBFF7ABE59}" srcOrd="0" destOrd="0" presId="urn:microsoft.com/office/officeart/2005/8/layout/lProcess2"/>
    <dgm:cxn modelId="{6D9DAA33-06A1-45E4-B3A5-461D11A80E4F}" srcId="{2C72E77C-46E2-484E-8673-AB92230447FE}" destId="{D85462A2-FC28-4E3E-AA19-A3E453DC9860}" srcOrd="0" destOrd="0" parTransId="{4C3A59E6-40D1-4840-9A88-1311C46F3EE7}" sibTransId="{4976E7BB-97AD-4327-A07D-FF2F0EBD5096}"/>
    <dgm:cxn modelId="{E0E50694-2152-4055-8231-8A075954A5CA}" type="presOf" srcId="{0AE5F70B-9DE8-49F6-A425-82CD45F1152B}" destId="{F9094598-CA3E-4A4C-965D-6B86279BD4F0}" srcOrd="0" destOrd="0" presId="urn:microsoft.com/office/officeart/2005/8/layout/lProcess2"/>
    <dgm:cxn modelId="{57BC4953-9ABC-42FB-BF9B-F1C50434D5B3}" type="presOf" srcId="{F337F700-E56B-49B0-9CB8-D857691EBADB}" destId="{7EFA7E50-824A-46D2-8D31-09EB3D69EA62}" srcOrd="0" destOrd="0" presId="urn:microsoft.com/office/officeart/2005/8/layout/lProcess2"/>
    <dgm:cxn modelId="{8C55E19C-ECAF-438A-B8AA-AE907B07751C}" type="presOf" srcId="{2C72E77C-46E2-484E-8673-AB92230447FE}" destId="{60C36B70-E9BD-43F0-AF58-96BDEBDCBC19}" srcOrd="1" destOrd="0" presId="urn:microsoft.com/office/officeart/2005/8/layout/lProcess2"/>
    <dgm:cxn modelId="{4C52A39E-CFC1-4558-B49E-7BFB40C30035}" srcId="{3C92EB7C-124E-45DC-A8FB-01B363E005D1}" destId="{0AE5F70B-9DE8-49F6-A425-82CD45F1152B}" srcOrd="2" destOrd="0" parTransId="{81B314CD-CA27-4076-9298-0EC1631ED99E}" sibTransId="{BEA16A4A-F6C5-4FDA-993E-EA3F997C4610}"/>
    <dgm:cxn modelId="{18C3EE71-86C2-439D-A11C-F94C1A76A2F5}" type="presOf" srcId="{10FA792B-599C-4DEF-A1DD-D5D4629F4CF7}" destId="{6E26FAB1-4978-4778-8A8F-B4D895F4482F}" srcOrd="0" destOrd="0" presId="urn:microsoft.com/office/officeart/2005/8/layout/lProcess2"/>
    <dgm:cxn modelId="{B9B7DEAA-DFFA-4622-A68F-2AC12F40A64F}" srcId="{3C92EB7C-124E-45DC-A8FB-01B363E005D1}" destId="{F337F700-E56B-49B0-9CB8-D857691EBADB}" srcOrd="1" destOrd="0" parTransId="{92A4CC68-0D21-483C-9DE8-0E852E573544}" sibTransId="{2A4D481C-1585-450A-962E-67CD868029B5}"/>
    <dgm:cxn modelId="{0B43E3F5-177D-42C8-A43C-FE35982B5976}" srcId="{3C92EB7C-124E-45DC-A8FB-01B363E005D1}" destId="{588942A9-E744-455D-BB67-F54984F33820}" srcOrd="0" destOrd="0" parTransId="{F196DF81-031F-4DB8-ACC2-911C60149553}" sibTransId="{EF0B7C02-0716-4244-B9F2-0F0161338483}"/>
    <dgm:cxn modelId="{B4DC4BD6-33FC-4CEA-8F0E-603E85598B27}" srcId="{2C72E77C-46E2-484E-8673-AB92230447FE}" destId="{236C5264-D166-4F26-8E3E-233F34E3C5F4}" srcOrd="2" destOrd="0" parTransId="{FD0E95C6-0040-4C7D-AF1A-4D72ABC2E92C}" sibTransId="{5084FD3C-41A7-4AD7-8BB8-C0F1E7E23137}"/>
    <dgm:cxn modelId="{35CA193A-1EB1-4B13-91D5-0100A86D0B84}" srcId="{451830AF-3E19-4BC6-A933-8677B6D34884}" destId="{2C72E77C-46E2-484E-8673-AB92230447FE}" srcOrd="0" destOrd="0" parTransId="{7FF09605-A2C8-4252-A36D-7F69649EAE20}" sibTransId="{5EE7DECC-10FD-4944-AC80-BCD715BE0E8E}"/>
    <dgm:cxn modelId="{3DC784B9-8517-4396-B733-EB6AB6B6A879}" srcId="{451830AF-3E19-4BC6-A933-8677B6D34884}" destId="{3C92EB7C-124E-45DC-A8FB-01B363E005D1}" srcOrd="2" destOrd="0" parTransId="{9FFBD813-2D6F-4CBF-BBE7-046E2C716FA2}" sibTransId="{DB5EF236-80F6-4FB1-8EE6-93F4C22A6FF6}"/>
    <dgm:cxn modelId="{AF94AB02-C612-4248-9C83-68DFE7D5C885}" type="presOf" srcId="{3C92EB7C-124E-45DC-A8FB-01B363E005D1}" destId="{16FD08CC-AEF5-4B25-B23C-58458F9E3143}" srcOrd="1" destOrd="0" presId="urn:microsoft.com/office/officeart/2005/8/layout/lProcess2"/>
    <dgm:cxn modelId="{842247B6-9FA5-45BC-A24C-0FD7CCC06F02}" srcId="{451830AF-3E19-4BC6-A933-8677B6D34884}" destId="{10FA792B-599C-4DEF-A1DD-D5D4629F4CF7}" srcOrd="1" destOrd="0" parTransId="{7D42EC13-B5D0-4AA2-AFA3-A9AC1035DB49}" sibTransId="{A18273EB-7FE5-4578-92F1-7AB51D938351}"/>
    <dgm:cxn modelId="{9724C694-C1F3-4B70-BAE7-1DA349A93253}" type="presOf" srcId="{2C72E77C-46E2-484E-8673-AB92230447FE}" destId="{A2115611-26E0-4C75-BEF0-D1C2ACFCD4D4}" srcOrd="0" destOrd="0" presId="urn:microsoft.com/office/officeart/2005/8/layout/lProcess2"/>
    <dgm:cxn modelId="{B077DF4A-11D1-47F7-809D-D94BC3A4460A}" type="presOf" srcId="{3C92EB7C-124E-45DC-A8FB-01B363E005D1}" destId="{339EE6EB-28B9-4BC3-BD64-5B900585CD08}" srcOrd="0" destOrd="0" presId="urn:microsoft.com/office/officeart/2005/8/layout/lProcess2"/>
    <dgm:cxn modelId="{A0DB1025-E271-4CE7-9209-0FB7090C9564}" type="presParOf" srcId="{038850BF-9A08-4918-BB3E-82B87FA65E9D}" destId="{D2F6A380-BEC1-4E12-B132-6BE1BBDEC965}" srcOrd="0" destOrd="0" presId="urn:microsoft.com/office/officeart/2005/8/layout/lProcess2"/>
    <dgm:cxn modelId="{F014F409-16F1-4C7A-9076-D9E48F1CCC69}" type="presParOf" srcId="{D2F6A380-BEC1-4E12-B132-6BE1BBDEC965}" destId="{A2115611-26E0-4C75-BEF0-D1C2ACFCD4D4}" srcOrd="0" destOrd="0" presId="urn:microsoft.com/office/officeart/2005/8/layout/lProcess2"/>
    <dgm:cxn modelId="{2877539F-C8E6-4C49-B458-EF489CCF4637}" type="presParOf" srcId="{D2F6A380-BEC1-4E12-B132-6BE1BBDEC965}" destId="{60C36B70-E9BD-43F0-AF58-96BDEBDCBC19}" srcOrd="1" destOrd="0" presId="urn:microsoft.com/office/officeart/2005/8/layout/lProcess2"/>
    <dgm:cxn modelId="{4FF584C0-3314-4904-B4AB-8C8E9ADA3E2B}" type="presParOf" srcId="{D2F6A380-BEC1-4E12-B132-6BE1BBDEC965}" destId="{DEAB2321-E9F0-4DFC-80CD-8F5FBCFA9C6E}" srcOrd="2" destOrd="0" presId="urn:microsoft.com/office/officeart/2005/8/layout/lProcess2"/>
    <dgm:cxn modelId="{E75F156E-1497-4844-9D4F-65BC62AA67B4}" type="presParOf" srcId="{DEAB2321-E9F0-4DFC-80CD-8F5FBCFA9C6E}" destId="{2A2CF1A6-807D-41A6-A770-44BB57E0B23B}" srcOrd="0" destOrd="0" presId="urn:microsoft.com/office/officeart/2005/8/layout/lProcess2"/>
    <dgm:cxn modelId="{79C272BA-8865-49AF-80E5-200CF139BB25}" type="presParOf" srcId="{2A2CF1A6-807D-41A6-A770-44BB57E0B23B}" destId="{C07A500B-A5C3-4D01-9178-40EBFF7ABE59}" srcOrd="0" destOrd="0" presId="urn:microsoft.com/office/officeart/2005/8/layout/lProcess2"/>
    <dgm:cxn modelId="{19DFE221-086F-461A-9B40-B80DFC94E83A}" type="presParOf" srcId="{2A2CF1A6-807D-41A6-A770-44BB57E0B23B}" destId="{2D4B2B4B-7933-411E-B59E-C50675139011}" srcOrd="1" destOrd="0" presId="urn:microsoft.com/office/officeart/2005/8/layout/lProcess2"/>
    <dgm:cxn modelId="{DEA247E2-61E1-4E2B-862F-8AC72117FDF9}" type="presParOf" srcId="{2A2CF1A6-807D-41A6-A770-44BB57E0B23B}" destId="{012D69AF-7B81-4B96-8C10-BB611D0C4CE1}" srcOrd="2" destOrd="0" presId="urn:microsoft.com/office/officeart/2005/8/layout/lProcess2"/>
    <dgm:cxn modelId="{41A2F5D9-618C-43EA-9DEC-35319E9AEDC1}" type="presParOf" srcId="{2A2CF1A6-807D-41A6-A770-44BB57E0B23B}" destId="{C3937489-1E71-4256-9D2D-1DDEE7A47265}" srcOrd="3" destOrd="0" presId="urn:microsoft.com/office/officeart/2005/8/layout/lProcess2"/>
    <dgm:cxn modelId="{40AEF17E-C298-4948-83D9-90BA53FF7C3D}" type="presParOf" srcId="{2A2CF1A6-807D-41A6-A770-44BB57E0B23B}" destId="{13E909F1-CF19-4E68-A695-E4D5C6A1D5AB}" srcOrd="4" destOrd="0" presId="urn:microsoft.com/office/officeart/2005/8/layout/lProcess2"/>
    <dgm:cxn modelId="{25F60A3E-F0BD-47F4-A1D6-87AEFBEFD579}" type="presParOf" srcId="{038850BF-9A08-4918-BB3E-82B87FA65E9D}" destId="{D9420E00-320E-4E34-8B4E-FE38FC827498}" srcOrd="1" destOrd="0" presId="urn:microsoft.com/office/officeart/2005/8/layout/lProcess2"/>
    <dgm:cxn modelId="{C9D75F24-8234-4D90-88AA-E6940887AF13}" type="presParOf" srcId="{038850BF-9A08-4918-BB3E-82B87FA65E9D}" destId="{C5B3BC9A-3987-4220-BD5A-7F8A5F26A1CB}" srcOrd="2" destOrd="0" presId="urn:microsoft.com/office/officeart/2005/8/layout/lProcess2"/>
    <dgm:cxn modelId="{EF39B196-99F2-4C0E-8123-C3F30229A589}" type="presParOf" srcId="{C5B3BC9A-3987-4220-BD5A-7F8A5F26A1CB}" destId="{6E26FAB1-4978-4778-8A8F-B4D895F4482F}" srcOrd="0" destOrd="0" presId="urn:microsoft.com/office/officeart/2005/8/layout/lProcess2"/>
    <dgm:cxn modelId="{BF003D77-6DD6-42F8-9FEF-45F6DC3C3C57}" type="presParOf" srcId="{C5B3BC9A-3987-4220-BD5A-7F8A5F26A1CB}" destId="{B74459ED-728F-418A-BE29-B45E95938FE1}" srcOrd="1" destOrd="0" presId="urn:microsoft.com/office/officeart/2005/8/layout/lProcess2"/>
    <dgm:cxn modelId="{D754C0F6-5C15-4D22-98C0-0E3E29AAD642}" type="presParOf" srcId="{C5B3BC9A-3987-4220-BD5A-7F8A5F26A1CB}" destId="{B5E413A1-E7AF-43FA-8E4C-6382878B5CF1}" srcOrd="2" destOrd="0" presId="urn:microsoft.com/office/officeart/2005/8/layout/lProcess2"/>
    <dgm:cxn modelId="{EB0A98A3-EF20-44FF-B85E-19430DE58C24}" type="presParOf" srcId="{B5E413A1-E7AF-43FA-8E4C-6382878B5CF1}" destId="{B05109E3-9D24-4D27-AE0E-C89C5FCC46C4}" srcOrd="0" destOrd="0" presId="urn:microsoft.com/office/officeart/2005/8/layout/lProcess2"/>
    <dgm:cxn modelId="{49DC1AED-34E6-4081-BADA-A465AE7AECD9}" type="presParOf" srcId="{B05109E3-9D24-4D27-AE0E-C89C5FCC46C4}" destId="{C59EAEF0-0AB7-4A3C-BD30-810A3BD50044}" srcOrd="0" destOrd="0" presId="urn:microsoft.com/office/officeart/2005/8/layout/lProcess2"/>
    <dgm:cxn modelId="{B76869EB-ADC7-438C-BDFB-9C3C64DFA464}" type="presParOf" srcId="{B05109E3-9D24-4D27-AE0E-C89C5FCC46C4}" destId="{267931F9-3687-47D8-BC7F-4EBB8025B7D7}" srcOrd="1" destOrd="0" presId="urn:microsoft.com/office/officeart/2005/8/layout/lProcess2"/>
    <dgm:cxn modelId="{F0BCCA82-79AA-4835-A91B-89E821E3EAF2}" type="presParOf" srcId="{B05109E3-9D24-4D27-AE0E-C89C5FCC46C4}" destId="{1E448FC7-A985-4B0B-ABA5-4F69FF7A3EE4}" srcOrd="2" destOrd="0" presId="urn:microsoft.com/office/officeart/2005/8/layout/lProcess2"/>
    <dgm:cxn modelId="{27BC9607-1429-47A9-889D-64AADD2A96D5}" type="presParOf" srcId="{038850BF-9A08-4918-BB3E-82B87FA65E9D}" destId="{1FE70714-6D22-4E80-B9B7-AA6823685C72}" srcOrd="3" destOrd="0" presId="urn:microsoft.com/office/officeart/2005/8/layout/lProcess2"/>
    <dgm:cxn modelId="{B4A199CA-BB81-4E65-9CD6-54809B438434}" type="presParOf" srcId="{038850BF-9A08-4918-BB3E-82B87FA65E9D}" destId="{7E45AF77-D985-422B-88F5-E89FF364B88B}" srcOrd="4" destOrd="0" presId="urn:microsoft.com/office/officeart/2005/8/layout/lProcess2"/>
    <dgm:cxn modelId="{A66A4090-EE07-477A-994D-23AE12A5AB45}" type="presParOf" srcId="{7E45AF77-D985-422B-88F5-E89FF364B88B}" destId="{339EE6EB-28B9-4BC3-BD64-5B900585CD08}" srcOrd="0" destOrd="0" presId="urn:microsoft.com/office/officeart/2005/8/layout/lProcess2"/>
    <dgm:cxn modelId="{95E5F07F-CCE5-4105-A5DB-89CB45C5037C}" type="presParOf" srcId="{7E45AF77-D985-422B-88F5-E89FF364B88B}" destId="{16FD08CC-AEF5-4B25-B23C-58458F9E3143}" srcOrd="1" destOrd="0" presId="urn:microsoft.com/office/officeart/2005/8/layout/lProcess2"/>
    <dgm:cxn modelId="{26273A2D-4D5C-46A5-859C-9C6B091D06A7}" type="presParOf" srcId="{7E45AF77-D985-422B-88F5-E89FF364B88B}" destId="{CCC586B1-95A2-4758-BFAF-F4D6D42F403D}" srcOrd="2" destOrd="0" presId="urn:microsoft.com/office/officeart/2005/8/layout/lProcess2"/>
    <dgm:cxn modelId="{DC54EE76-2783-4F00-9158-5BDD50C30EF2}" type="presParOf" srcId="{CCC586B1-95A2-4758-BFAF-F4D6D42F403D}" destId="{CA3ACB02-31A7-4317-B6D5-3541FB5F517D}" srcOrd="0" destOrd="0" presId="urn:microsoft.com/office/officeart/2005/8/layout/lProcess2"/>
    <dgm:cxn modelId="{703DFB38-1CBD-41E8-B53C-48E615169F0B}" type="presParOf" srcId="{CA3ACB02-31A7-4317-B6D5-3541FB5F517D}" destId="{11FE4C08-DF5E-4D58-BA40-2C0D3E2C4752}" srcOrd="0" destOrd="0" presId="urn:microsoft.com/office/officeart/2005/8/layout/lProcess2"/>
    <dgm:cxn modelId="{C576A930-D058-4237-8FA0-E8B2ADDD2D8F}" type="presParOf" srcId="{CA3ACB02-31A7-4317-B6D5-3541FB5F517D}" destId="{8B5F86A7-85F9-4F7D-AEEE-B725964F85F5}" srcOrd="1" destOrd="0" presId="urn:microsoft.com/office/officeart/2005/8/layout/lProcess2"/>
    <dgm:cxn modelId="{2D642531-790F-4177-9722-07E11AE4981E}" type="presParOf" srcId="{CA3ACB02-31A7-4317-B6D5-3541FB5F517D}" destId="{7EFA7E50-824A-46D2-8D31-09EB3D69EA62}" srcOrd="2" destOrd="0" presId="urn:microsoft.com/office/officeart/2005/8/layout/lProcess2"/>
    <dgm:cxn modelId="{BBC5E0C2-A879-474E-B2BA-1B595D8F5A5C}" type="presParOf" srcId="{CA3ACB02-31A7-4317-B6D5-3541FB5F517D}" destId="{B7922BE6-0FC7-41F3-AED6-5E1B6168FC8A}" srcOrd="3" destOrd="0" presId="urn:microsoft.com/office/officeart/2005/8/layout/lProcess2"/>
    <dgm:cxn modelId="{A220465E-BDFD-4D58-8E59-B3B0697619A4}" type="presParOf" srcId="{CA3ACB02-31A7-4317-B6D5-3541FB5F517D}" destId="{F9094598-CA3E-4A4C-965D-6B86279BD4F0}"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671AD3-D191-4D72-B607-9C4B9CEBB05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6863FE8-81FD-4D6B-87B2-4C5D022835A7}">
      <dgm:prSet phldrT="[Text]" custT="1"/>
      <dgm:spPr/>
      <dgm:t>
        <a:bodyPr/>
        <a:lstStyle/>
        <a:p>
          <a:r>
            <a:rPr lang="en-US" sz="3300" dirty="0" smtClean="0"/>
            <a:t>Literacy: PIAAC* score 231/500</a:t>
          </a:r>
          <a:r>
            <a:rPr lang="en-US" sz="2400" baseline="30000" dirty="0" smtClean="0"/>
            <a:t>1</a:t>
          </a:r>
          <a:r>
            <a:rPr lang="en-US" sz="1400" dirty="0" smtClean="0"/>
            <a:t> </a:t>
          </a:r>
          <a:endParaRPr lang="en-US" sz="1400" dirty="0"/>
        </a:p>
      </dgm:t>
    </dgm:pt>
    <dgm:pt modelId="{C60CD33A-5F3E-4A53-890C-505400CA0610}" type="parTrans" cxnId="{2E2D9A95-3F53-4979-83BE-74C7D0EA7C81}">
      <dgm:prSet/>
      <dgm:spPr/>
      <dgm:t>
        <a:bodyPr/>
        <a:lstStyle/>
        <a:p>
          <a:endParaRPr lang="en-US"/>
        </a:p>
      </dgm:t>
    </dgm:pt>
    <dgm:pt modelId="{A141115E-FF8E-48C6-987A-26AB33FB0BD1}" type="sibTrans" cxnId="{2E2D9A95-3F53-4979-83BE-74C7D0EA7C81}">
      <dgm:prSet/>
      <dgm:spPr/>
      <dgm:t>
        <a:bodyPr/>
        <a:lstStyle/>
        <a:p>
          <a:endParaRPr lang="en-US"/>
        </a:p>
      </dgm:t>
    </dgm:pt>
    <dgm:pt modelId="{BA20CD77-F138-4BDF-BE90-60E46A45D50F}">
      <dgm:prSet phldrT="[Text]" custT="1"/>
      <dgm:spPr/>
      <dgm:t>
        <a:bodyPr/>
        <a:lstStyle/>
        <a:p>
          <a:r>
            <a:rPr lang="en-US" sz="3300" dirty="0" smtClean="0"/>
            <a:t>High School Graduates: 73.5%</a:t>
          </a:r>
          <a:r>
            <a:rPr lang="en-US" sz="2400" baseline="30000" dirty="0" smtClean="0"/>
            <a:t>2</a:t>
          </a:r>
          <a:endParaRPr lang="en-US" sz="1050" dirty="0"/>
        </a:p>
      </dgm:t>
    </dgm:pt>
    <dgm:pt modelId="{61D312F2-7F65-48E4-A525-5A4CAB03A1D7}" type="parTrans" cxnId="{037B8CA4-CC5B-415E-9699-ADBD173E29A4}">
      <dgm:prSet/>
      <dgm:spPr/>
      <dgm:t>
        <a:bodyPr/>
        <a:lstStyle/>
        <a:p>
          <a:endParaRPr lang="en-US"/>
        </a:p>
      </dgm:t>
    </dgm:pt>
    <dgm:pt modelId="{5D683647-B5EA-4D62-AAC6-92983085FA69}" type="sibTrans" cxnId="{037B8CA4-CC5B-415E-9699-ADBD173E29A4}">
      <dgm:prSet/>
      <dgm:spPr/>
      <dgm:t>
        <a:bodyPr/>
        <a:lstStyle/>
        <a:p>
          <a:endParaRPr lang="en-US"/>
        </a:p>
      </dgm:t>
    </dgm:pt>
    <dgm:pt modelId="{FD950351-DFD1-436F-B09F-CCF2885D7CD4}">
      <dgm:prSet phldrT="[Text]" custT="1"/>
      <dgm:spPr/>
      <dgm:t>
        <a:bodyPr/>
        <a:lstStyle/>
        <a:p>
          <a:r>
            <a:rPr lang="en-US" sz="3300" dirty="0" smtClean="0"/>
            <a:t>College Graduates: 15.6%</a:t>
          </a:r>
          <a:r>
            <a:rPr lang="en-US" sz="2400" baseline="30000" dirty="0" smtClean="0"/>
            <a:t>2</a:t>
          </a:r>
          <a:endParaRPr lang="en-US" sz="1050" baseline="30000" dirty="0"/>
        </a:p>
      </dgm:t>
    </dgm:pt>
    <dgm:pt modelId="{EF2CC4D3-4F7A-416D-933F-C3393DF5CC77}" type="parTrans" cxnId="{BA7614CC-1FF8-44AB-B846-AFA4C3CD6CD8}">
      <dgm:prSet/>
      <dgm:spPr/>
      <dgm:t>
        <a:bodyPr/>
        <a:lstStyle/>
        <a:p>
          <a:endParaRPr lang="en-US"/>
        </a:p>
      </dgm:t>
    </dgm:pt>
    <dgm:pt modelId="{37FFE34C-3B7A-479C-B769-3A601D47AACC}" type="sibTrans" cxnId="{BA7614CC-1FF8-44AB-B846-AFA4C3CD6CD8}">
      <dgm:prSet/>
      <dgm:spPr/>
      <dgm:t>
        <a:bodyPr/>
        <a:lstStyle/>
        <a:p>
          <a:endParaRPr lang="en-US"/>
        </a:p>
      </dgm:t>
    </dgm:pt>
    <dgm:pt modelId="{F854088E-D14E-431C-845C-9B168DCBA8F7}">
      <dgm:prSet/>
      <dgm:spPr/>
      <dgm:t>
        <a:bodyPr/>
        <a:lstStyle/>
        <a:p>
          <a:endParaRPr lang="en-US" dirty="0"/>
        </a:p>
      </dgm:t>
    </dgm:pt>
    <dgm:pt modelId="{DAAEF977-AA67-4A0E-9190-65ADBDDDC8E9}" type="parTrans" cxnId="{51A48BB8-2C76-44B0-A71B-99B26C299A7B}">
      <dgm:prSet/>
      <dgm:spPr/>
      <dgm:t>
        <a:bodyPr/>
        <a:lstStyle/>
        <a:p>
          <a:endParaRPr lang="en-US"/>
        </a:p>
      </dgm:t>
    </dgm:pt>
    <dgm:pt modelId="{573E4D80-DF16-4D19-B33B-C748CA0CD394}" type="sibTrans" cxnId="{51A48BB8-2C76-44B0-A71B-99B26C299A7B}">
      <dgm:prSet/>
      <dgm:spPr/>
      <dgm:t>
        <a:bodyPr/>
        <a:lstStyle/>
        <a:p>
          <a:endParaRPr lang="en-US"/>
        </a:p>
      </dgm:t>
    </dgm:pt>
    <dgm:pt modelId="{393BA501-8675-41F6-9001-35EE9ADD47A1}" type="pres">
      <dgm:prSet presAssocID="{A2671AD3-D191-4D72-B607-9C4B9CEBB057}" presName="linear" presStyleCnt="0">
        <dgm:presLayoutVars>
          <dgm:dir/>
          <dgm:animLvl val="lvl"/>
          <dgm:resizeHandles val="exact"/>
        </dgm:presLayoutVars>
      </dgm:prSet>
      <dgm:spPr/>
      <dgm:t>
        <a:bodyPr/>
        <a:lstStyle/>
        <a:p>
          <a:endParaRPr lang="en-US"/>
        </a:p>
      </dgm:t>
    </dgm:pt>
    <dgm:pt modelId="{81E2945D-F0F5-4FAD-B4F9-101AC32F6203}" type="pres">
      <dgm:prSet presAssocID="{16863FE8-81FD-4D6B-87B2-4C5D022835A7}" presName="parentLin" presStyleCnt="0"/>
      <dgm:spPr/>
    </dgm:pt>
    <dgm:pt modelId="{F4A9CAAA-A2E0-441B-94BE-301D2560F1BF}" type="pres">
      <dgm:prSet presAssocID="{16863FE8-81FD-4D6B-87B2-4C5D022835A7}" presName="parentLeftMargin" presStyleLbl="node1" presStyleIdx="0" presStyleCnt="3"/>
      <dgm:spPr/>
      <dgm:t>
        <a:bodyPr/>
        <a:lstStyle/>
        <a:p>
          <a:endParaRPr lang="en-US"/>
        </a:p>
      </dgm:t>
    </dgm:pt>
    <dgm:pt modelId="{B4A71EC5-BD0C-4C85-B43D-1E6AE52257E1}" type="pres">
      <dgm:prSet presAssocID="{16863FE8-81FD-4D6B-87B2-4C5D022835A7}" presName="parentText" presStyleLbl="node1" presStyleIdx="0" presStyleCnt="3">
        <dgm:presLayoutVars>
          <dgm:chMax val="0"/>
          <dgm:bulletEnabled val="1"/>
        </dgm:presLayoutVars>
      </dgm:prSet>
      <dgm:spPr/>
      <dgm:t>
        <a:bodyPr/>
        <a:lstStyle/>
        <a:p>
          <a:endParaRPr lang="en-US"/>
        </a:p>
      </dgm:t>
    </dgm:pt>
    <dgm:pt modelId="{2CC26CCA-0E23-47D6-9835-8FAFD0BAF1AF}" type="pres">
      <dgm:prSet presAssocID="{16863FE8-81FD-4D6B-87B2-4C5D022835A7}" presName="negativeSpace" presStyleCnt="0"/>
      <dgm:spPr/>
    </dgm:pt>
    <dgm:pt modelId="{B20897AE-EAC2-4616-A462-271FDA65F4F5}" type="pres">
      <dgm:prSet presAssocID="{16863FE8-81FD-4D6B-87B2-4C5D022835A7}" presName="childText" presStyleLbl="conFgAcc1" presStyleIdx="0" presStyleCnt="3">
        <dgm:presLayoutVars>
          <dgm:bulletEnabled val="1"/>
        </dgm:presLayoutVars>
      </dgm:prSet>
      <dgm:spPr/>
      <dgm:t>
        <a:bodyPr/>
        <a:lstStyle/>
        <a:p>
          <a:endParaRPr lang="en-US"/>
        </a:p>
      </dgm:t>
    </dgm:pt>
    <dgm:pt modelId="{A05B6F62-CE87-48D9-9B75-FB10CA87A987}" type="pres">
      <dgm:prSet presAssocID="{A141115E-FF8E-48C6-987A-26AB33FB0BD1}" presName="spaceBetweenRectangles" presStyleCnt="0"/>
      <dgm:spPr/>
    </dgm:pt>
    <dgm:pt modelId="{87B4C5B3-2FF3-492E-ABBF-FE9539E8E420}" type="pres">
      <dgm:prSet presAssocID="{BA20CD77-F138-4BDF-BE90-60E46A45D50F}" presName="parentLin" presStyleCnt="0"/>
      <dgm:spPr/>
    </dgm:pt>
    <dgm:pt modelId="{4ABBF001-6CB6-406D-BD51-CC8E9BAFB657}" type="pres">
      <dgm:prSet presAssocID="{BA20CD77-F138-4BDF-BE90-60E46A45D50F}" presName="parentLeftMargin" presStyleLbl="node1" presStyleIdx="0" presStyleCnt="3"/>
      <dgm:spPr/>
      <dgm:t>
        <a:bodyPr/>
        <a:lstStyle/>
        <a:p>
          <a:endParaRPr lang="en-US"/>
        </a:p>
      </dgm:t>
    </dgm:pt>
    <dgm:pt modelId="{363334CF-1918-4EA8-AAEE-2FFFBD9B2B87}" type="pres">
      <dgm:prSet presAssocID="{BA20CD77-F138-4BDF-BE90-60E46A45D50F}" presName="parentText" presStyleLbl="node1" presStyleIdx="1" presStyleCnt="3">
        <dgm:presLayoutVars>
          <dgm:chMax val="0"/>
          <dgm:bulletEnabled val="1"/>
        </dgm:presLayoutVars>
      </dgm:prSet>
      <dgm:spPr/>
      <dgm:t>
        <a:bodyPr/>
        <a:lstStyle/>
        <a:p>
          <a:endParaRPr lang="en-US"/>
        </a:p>
      </dgm:t>
    </dgm:pt>
    <dgm:pt modelId="{065D39C7-E569-4EF5-AA22-A5F587A9532D}" type="pres">
      <dgm:prSet presAssocID="{BA20CD77-F138-4BDF-BE90-60E46A45D50F}" presName="negativeSpace" presStyleCnt="0"/>
      <dgm:spPr/>
    </dgm:pt>
    <dgm:pt modelId="{2340981F-E572-4566-BCC0-184A841EFBA6}" type="pres">
      <dgm:prSet presAssocID="{BA20CD77-F138-4BDF-BE90-60E46A45D50F}" presName="childText" presStyleLbl="conFgAcc1" presStyleIdx="1" presStyleCnt="3">
        <dgm:presLayoutVars>
          <dgm:bulletEnabled val="1"/>
        </dgm:presLayoutVars>
      </dgm:prSet>
      <dgm:spPr/>
    </dgm:pt>
    <dgm:pt modelId="{BAE737AB-792F-4F2F-9D5A-FF0BBD42A4A0}" type="pres">
      <dgm:prSet presAssocID="{5D683647-B5EA-4D62-AAC6-92983085FA69}" presName="spaceBetweenRectangles" presStyleCnt="0"/>
      <dgm:spPr/>
    </dgm:pt>
    <dgm:pt modelId="{4E179CAA-C0EB-4197-929A-E5E1325AC16F}" type="pres">
      <dgm:prSet presAssocID="{FD950351-DFD1-436F-B09F-CCF2885D7CD4}" presName="parentLin" presStyleCnt="0"/>
      <dgm:spPr/>
    </dgm:pt>
    <dgm:pt modelId="{52777502-97C3-49D4-B671-5B9E825C9C1E}" type="pres">
      <dgm:prSet presAssocID="{FD950351-DFD1-436F-B09F-CCF2885D7CD4}" presName="parentLeftMargin" presStyleLbl="node1" presStyleIdx="1" presStyleCnt="3"/>
      <dgm:spPr/>
      <dgm:t>
        <a:bodyPr/>
        <a:lstStyle/>
        <a:p>
          <a:endParaRPr lang="en-US"/>
        </a:p>
      </dgm:t>
    </dgm:pt>
    <dgm:pt modelId="{B95CEDF5-9B53-47E3-B3B3-01A2C207E557}" type="pres">
      <dgm:prSet presAssocID="{FD950351-DFD1-436F-B09F-CCF2885D7CD4}" presName="parentText" presStyleLbl="node1" presStyleIdx="2" presStyleCnt="3">
        <dgm:presLayoutVars>
          <dgm:chMax val="0"/>
          <dgm:bulletEnabled val="1"/>
        </dgm:presLayoutVars>
      </dgm:prSet>
      <dgm:spPr/>
      <dgm:t>
        <a:bodyPr/>
        <a:lstStyle/>
        <a:p>
          <a:endParaRPr lang="en-US"/>
        </a:p>
      </dgm:t>
    </dgm:pt>
    <dgm:pt modelId="{198FE854-B13E-4729-BD7E-4C6580CC76D3}" type="pres">
      <dgm:prSet presAssocID="{FD950351-DFD1-436F-B09F-CCF2885D7CD4}" presName="negativeSpace" presStyleCnt="0"/>
      <dgm:spPr/>
    </dgm:pt>
    <dgm:pt modelId="{FC221187-E913-4F27-83E6-58C11C79B2CB}" type="pres">
      <dgm:prSet presAssocID="{FD950351-DFD1-436F-B09F-CCF2885D7CD4}" presName="childText" presStyleLbl="conFgAcc1" presStyleIdx="2" presStyleCnt="3">
        <dgm:presLayoutVars>
          <dgm:bulletEnabled val="1"/>
        </dgm:presLayoutVars>
      </dgm:prSet>
      <dgm:spPr/>
    </dgm:pt>
  </dgm:ptLst>
  <dgm:cxnLst>
    <dgm:cxn modelId="{87610B85-77FA-4822-AE9E-A637CB2D178F}" type="presOf" srcId="{F854088E-D14E-431C-845C-9B168DCBA8F7}" destId="{B20897AE-EAC2-4616-A462-271FDA65F4F5}" srcOrd="0" destOrd="0" presId="urn:microsoft.com/office/officeart/2005/8/layout/list1"/>
    <dgm:cxn modelId="{037B8CA4-CC5B-415E-9699-ADBD173E29A4}" srcId="{A2671AD3-D191-4D72-B607-9C4B9CEBB057}" destId="{BA20CD77-F138-4BDF-BE90-60E46A45D50F}" srcOrd="1" destOrd="0" parTransId="{61D312F2-7F65-48E4-A525-5A4CAB03A1D7}" sibTransId="{5D683647-B5EA-4D62-AAC6-92983085FA69}"/>
    <dgm:cxn modelId="{51A48BB8-2C76-44B0-A71B-99B26C299A7B}" srcId="{16863FE8-81FD-4D6B-87B2-4C5D022835A7}" destId="{F854088E-D14E-431C-845C-9B168DCBA8F7}" srcOrd="0" destOrd="0" parTransId="{DAAEF977-AA67-4A0E-9190-65ADBDDDC8E9}" sibTransId="{573E4D80-DF16-4D19-B33B-C748CA0CD394}"/>
    <dgm:cxn modelId="{BA7614CC-1FF8-44AB-B846-AFA4C3CD6CD8}" srcId="{A2671AD3-D191-4D72-B607-9C4B9CEBB057}" destId="{FD950351-DFD1-436F-B09F-CCF2885D7CD4}" srcOrd="2" destOrd="0" parTransId="{EF2CC4D3-4F7A-416D-933F-C3393DF5CC77}" sibTransId="{37FFE34C-3B7A-479C-B769-3A601D47AACC}"/>
    <dgm:cxn modelId="{F136EDA7-D7DD-448B-9D25-9951581105E9}" type="presOf" srcId="{16863FE8-81FD-4D6B-87B2-4C5D022835A7}" destId="{B4A71EC5-BD0C-4C85-B43D-1E6AE52257E1}" srcOrd="1" destOrd="0" presId="urn:microsoft.com/office/officeart/2005/8/layout/list1"/>
    <dgm:cxn modelId="{46E25022-34DF-4A6B-A541-DD833E179C36}" type="presOf" srcId="{FD950351-DFD1-436F-B09F-CCF2885D7CD4}" destId="{52777502-97C3-49D4-B671-5B9E825C9C1E}" srcOrd="0" destOrd="0" presId="urn:microsoft.com/office/officeart/2005/8/layout/list1"/>
    <dgm:cxn modelId="{C5416507-7FAB-43B4-86CF-942D4F040F32}" type="presOf" srcId="{FD950351-DFD1-436F-B09F-CCF2885D7CD4}" destId="{B95CEDF5-9B53-47E3-B3B3-01A2C207E557}" srcOrd="1" destOrd="0" presId="urn:microsoft.com/office/officeart/2005/8/layout/list1"/>
    <dgm:cxn modelId="{1A77D4EC-54F9-4CF6-9E3A-510749C63893}" type="presOf" srcId="{BA20CD77-F138-4BDF-BE90-60E46A45D50F}" destId="{363334CF-1918-4EA8-AAEE-2FFFBD9B2B87}" srcOrd="1" destOrd="0" presId="urn:microsoft.com/office/officeart/2005/8/layout/list1"/>
    <dgm:cxn modelId="{2E2D9A95-3F53-4979-83BE-74C7D0EA7C81}" srcId="{A2671AD3-D191-4D72-B607-9C4B9CEBB057}" destId="{16863FE8-81FD-4D6B-87B2-4C5D022835A7}" srcOrd="0" destOrd="0" parTransId="{C60CD33A-5F3E-4A53-890C-505400CA0610}" sibTransId="{A141115E-FF8E-48C6-987A-26AB33FB0BD1}"/>
    <dgm:cxn modelId="{BBCF17E9-2B15-4F7D-8E8C-689FFFAC7260}" type="presOf" srcId="{16863FE8-81FD-4D6B-87B2-4C5D022835A7}" destId="{F4A9CAAA-A2E0-441B-94BE-301D2560F1BF}" srcOrd="0" destOrd="0" presId="urn:microsoft.com/office/officeart/2005/8/layout/list1"/>
    <dgm:cxn modelId="{1FAE6263-2B73-43EF-99C2-541270881236}" type="presOf" srcId="{A2671AD3-D191-4D72-B607-9C4B9CEBB057}" destId="{393BA501-8675-41F6-9001-35EE9ADD47A1}" srcOrd="0" destOrd="0" presId="urn:microsoft.com/office/officeart/2005/8/layout/list1"/>
    <dgm:cxn modelId="{D16BD0AE-BCC5-41F0-9E6F-BFC8BDB72F8E}" type="presOf" srcId="{BA20CD77-F138-4BDF-BE90-60E46A45D50F}" destId="{4ABBF001-6CB6-406D-BD51-CC8E9BAFB657}" srcOrd="0" destOrd="0" presId="urn:microsoft.com/office/officeart/2005/8/layout/list1"/>
    <dgm:cxn modelId="{A713D539-10F0-44B9-936C-C7CA632CA639}" type="presParOf" srcId="{393BA501-8675-41F6-9001-35EE9ADD47A1}" destId="{81E2945D-F0F5-4FAD-B4F9-101AC32F6203}" srcOrd="0" destOrd="0" presId="urn:microsoft.com/office/officeart/2005/8/layout/list1"/>
    <dgm:cxn modelId="{19555077-E38E-40DC-BFF3-8CE1BFF397A8}" type="presParOf" srcId="{81E2945D-F0F5-4FAD-B4F9-101AC32F6203}" destId="{F4A9CAAA-A2E0-441B-94BE-301D2560F1BF}" srcOrd="0" destOrd="0" presId="urn:microsoft.com/office/officeart/2005/8/layout/list1"/>
    <dgm:cxn modelId="{6578EC9F-EB45-4289-95BC-499783D32B75}" type="presParOf" srcId="{81E2945D-F0F5-4FAD-B4F9-101AC32F6203}" destId="{B4A71EC5-BD0C-4C85-B43D-1E6AE52257E1}" srcOrd="1" destOrd="0" presId="urn:microsoft.com/office/officeart/2005/8/layout/list1"/>
    <dgm:cxn modelId="{81F7F3CF-D791-47DC-9222-EA28A5EAE0F6}" type="presParOf" srcId="{393BA501-8675-41F6-9001-35EE9ADD47A1}" destId="{2CC26CCA-0E23-47D6-9835-8FAFD0BAF1AF}" srcOrd="1" destOrd="0" presId="urn:microsoft.com/office/officeart/2005/8/layout/list1"/>
    <dgm:cxn modelId="{73095823-8469-483A-A120-F9C30AC748DA}" type="presParOf" srcId="{393BA501-8675-41F6-9001-35EE9ADD47A1}" destId="{B20897AE-EAC2-4616-A462-271FDA65F4F5}" srcOrd="2" destOrd="0" presId="urn:microsoft.com/office/officeart/2005/8/layout/list1"/>
    <dgm:cxn modelId="{0BCC0138-5893-4E36-AC0D-D6FE2B3A06A2}" type="presParOf" srcId="{393BA501-8675-41F6-9001-35EE9ADD47A1}" destId="{A05B6F62-CE87-48D9-9B75-FB10CA87A987}" srcOrd="3" destOrd="0" presId="urn:microsoft.com/office/officeart/2005/8/layout/list1"/>
    <dgm:cxn modelId="{BD7DA3C7-F6EB-4079-B05A-56741D50D12F}" type="presParOf" srcId="{393BA501-8675-41F6-9001-35EE9ADD47A1}" destId="{87B4C5B3-2FF3-492E-ABBF-FE9539E8E420}" srcOrd="4" destOrd="0" presId="urn:microsoft.com/office/officeart/2005/8/layout/list1"/>
    <dgm:cxn modelId="{95300C7E-7F97-4C77-B6FF-A6F3486E6EEC}" type="presParOf" srcId="{87B4C5B3-2FF3-492E-ABBF-FE9539E8E420}" destId="{4ABBF001-6CB6-406D-BD51-CC8E9BAFB657}" srcOrd="0" destOrd="0" presId="urn:microsoft.com/office/officeart/2005/8/layout/list1"/>
    <dgm:cxn modelId="{E58A632A-C87F-45D9-80B4-0EC5CDBB29F8}" type="presParOf" srcId="{87B4C5B3-2FF3-492E-ABBF-FE9539E8E420}" destId="{363334CF-1918-4EA8-AAEE-2FFFBD9B2B87}" srcOrd="1" destOrd="0" presId="urn:microsoft.com/office/officeart/2005/8/layout/list1"/>
    <dgm:cxn modelId="{D6651809-5792-498E-A8C6-8C1E56DAA12A}" type="presParOf" srcId="{393BA501-8675-41F6-9001-35EE9ADD47A1}" destId="{065D39C7-E569-4EF5-AA22-A5F587A9532D}" srcOrd="5" destOrd="0" presId="urn:microsoft.com/office/officeart/2005/8/layout/list1"/>
    <dgm:cxn modelId="{56E1CDF4-CDD3-4458-A813-7F041086E150}" type="presParOf" srcId="{393BA501-8675-41F6-9001-35EE9ADD47A1}" destId="{2340981F-E572-4566-BCC0-184A841EFBA6}" srcOrd="6" destOrd="0" presId="urn:microsoft.com/office/officeart/2005/8/layout/list1"/>
    <dgm:cxn modelId="{673CD149-98F4-470F-9477-C797AD2FA593}" type="presParOf" srcId="{393BA501-8675-41F6-9001-35EE9ADD47A1}" destId="{BAE737AB-792F-4F2F-9D5A-FF0BBD42A4A0}" srcOrd="7" destOrd="0" presId="urn:microsoft.com/office/officeart/2005/8/layout/list1"/>
    <dgm:cxn modelId="{E26F90FA-098E-41B2-85CB-124A40CE6688}" type="presParOf" srcId="{393BA501-8675-41F6-9001-35EE9ADD47A1}" destId="{4E179CAA-C0EB-4197-929A-E5E1325AC16F}" srcOrd="8" destOrd="0" presId="urn:microsoft.com/office/officeart/2005/8/layout/list1"/>
    <dgm:cxn modelId="{1283BF34-FF83-42BB-8E94-918C8B72CDEA}" type="presParOf" srcId="{4E179CAA-C0EB-4197-929A-E5E1325AC16F}" destId="{52777502-97C3-49D4-B671-5B9E825C9C1E}" srcOrd="0" destOrd="0" presId="urn:microsoft.com/office/officeart/2005/8/layout/list1"/>
    <dgm:cxn modelId="{3EBC094B-5C78-459D-986A-500519CE83D5}" type="presParOf" srcId="{4E179CAA-C0EB-4197-929A-E5E1325AC16F}" destId="{B95CEDF5-9B53-47E3-B3B3-01A2C207E557}" srcOrd="1" destOrd="0" presId="urn:microsoft.com/office/officeart/2005/8/layout/list1"/>
    <dgm:cxn modelId="{CEE56E94-78B7-497D-AC34-8BEB1A2D14E3}" type="presParOf" srcId="{393BA501-8675-41F6-9001-35EE9ADD47A1}" destId="{198FE854-B13E-4729-BD7E-4C6580CC76D3}" srcOrd="9" destOrd="0" presId="urn:microsoft.com/office/officeart/2005/8/layout/list1"/>
    <dgm:cxn modelId="{4A97008C-76A2-4D7C-BB10-E83279F34193}" type="presParOf" srcId="{393BA501-8675-41F6-9001-35EE9ADD47A1}" destId="{FC221187-E913-4F27-83E6-58C11C79B2CB}"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671AD3-D191-4D72-B607-9C4B9CEBB05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6863FE8-81FD-4D6B-87B2-4C5D022835A7}">
      <dgm:prSet phldrT="[Text]" custT="1"/>
      <dgm:spPr/>
      <dgm:t>
        <a:bodyPr/>
        <a:lstStyle/>
        <a:p>
          <a:r>
            <a:rPr lang="en-US" sz="2700" dirty="0" smtClean="0"/>
            <a:t>Violent Crime Rate: 381.8 per 100,000 people</a:t>
          </a:r>
          <a:r>
            <a:rPr lang="en-US" sz="2400" baseline="30000" dirty="0" smtClean="0"/>
            <a:t>1</a:t>
          </a:r>
          <a:endParaRPr lang="en-US" sz="1200" dirty="0"/>
        </a:p>
      </dgm:t>
    </dgm:pt>
    <dgm:pt modelId="{C60CD33A-5F3E-4A53-890C-505400CA0610}" type="parTrans" cxnId="{2E2D9A95-3F53-4979-83BE-74C7D0EA7C81}">
      <dgm:prSet/>
      <dgm:spPr/>
      <dgm:t>
        <a:bodyPr/>
        <a:lstStyle/>
        <a:p>
          <a:endParaRPr lang="en-US"/>
        </a:p>
      </dgm:t>
    </dgm:pt>
    <dgm:pt modelId="{A141115E-FF8E-48C6-987A-26AB33FB0BD1}" type="sibTrans" cxnId="{2E2D9A95-3F53-4979-83BE-74C7D0EA7C81}">
      <dgm:prSet/>
      <dgm:spPr/>
      <dgm:t>
        <a:bodyPr/>
        <a:lstStyle/>
        <a:p>
          <a:endParaRPr lang="en-US"/>
        </a:p>
      </dgm:t>
    </dgm:pt>
    <dgm:pt modelId="{BA20CD77-F138-4BDF-BE90-60E46A45D50F}">
      <dgm:prSet phldrT="[Text]" custT="1"/>
      <dgm:spPr/>
      <dgm:t>
        <a:bodyPr/>
        <a:lstStyle/>
        <a:p>
          <a:r>
            <a:rPr lang="en-US" sz="2600" dirty="0" smtClean="0"/>
            <a:t>14 drug overdose deaths per 100,000 people</a:t>
          </a:r>
          <a:r>
            <a:rPr lang="en-US" sz="2400" baseline="30000" dirty="0" smtClean="0"/>
            <a:t>2</a:t>
          </a:r>
          <a:endParaRPr lang="en-US" sz="1200" dirty="0"/>
        </a:p>
      </dgm:t>
    </dgm:pt>
    <dgm:pt modelId="{61D312F2-7F65-48E4-A525-5A4CAB03A1D7}" type="parTrans" cxnId="{037B8CA4-CC5B-415E-9699-ADBD173E29A4}">
      <dgm:prSet/>
      <dgm:spPr/>
      <dgm:t>
        <a:bodyPr/>
        <a:lstStyle/>
        <a:p>
          <a:endParaRPr lang="en-US"/>
        </a:p>
      </dgm:t>
    </dgm:pt>
    <dgm:pt modelId="{5D683647-B5EA-4D62-AAC6-92983085FA69}" type="sibTrans" cxnId="{037B8CA4-CC5B-415E-9699-ADBD173E29A4}">
      <dgm:prSet/>
      <dgm:spPr/>
      <dgm:t>
        <a:bodyPr/>
        <a:lstStyle/>
        <a:p>
          <a:endParaRPr lang="en-US"/>
        </a:p>
      </dgm:t>
    </dgm:pt>
    <dgm:pt modelId="{FD950351-DFD1-436F-B09F-CCF2885D7CD4}">
      <dgm:prSet phldrT="[Text]" custT="1"/>
      <dgm:spPr/>
      <dgm:t>
        <a:bodyPr/>
        <a:lstStyle/>
        <a:p>
          <a:r>
            <a:rPr lang="en-US" sz="2800" dirty="0" smtClean="0"/>
            <a:t>Incarceration rate: 1,243 per 100,000</a:t>
          </a:r>
          <a:r>
            <a:rPr lang="en-US" sz="2400" baseline="30000" dirty="0" smtClean="0"/>
            <a:t>3</a:t>
          </a:r>
          <a:endParaRPr lang="en-US" sz="2400" baseline="30000" dirty="0"/>
        </a:p>
      </dgm:t>
    </dgm:pt>
    <dgm:pt modelId="{EF2CC4D3-4F7A-416D-933F-C3393DF5CC77}" type="parTrans" cxnId="{BA7614CC-1FF8-44AB-B846-AFA4C3CD6CD8}">
      <dgm:prSet/>
      <dgm:spPr/>
      <dgm:t>
        <a:bodyPr/>
        <a:lstStyle/>
        <a:p>
          <a:endParaRPr lang="en-US"/>
        </a:p>
      </dgm:t>
    </dgm:pt>
    <dgm:pt modelId="{37FFE34C-3B7A-479C-B769-3A601D47AACC}" type="sibTrans" cxnId="{BA7614CC-1FF8-44AB-B846-AFA4C3CD6CD8}">
      <dgm:prSet/>
      <dgm:spPr/>
      <dgm:t>
        <a:bodyPr/>
        <a:lstStyle/>
        <a:p>
          <a:endParaRPr lang="en-US"/>
        </a:p>
      </dgm:t>
    </dgm:pt>
    <dgm:pt modelId="{F854088E-D14E-431C-845C-9B168DCBA8F7}">
      <dgm:prSet/>
      <dgm:spPr/>
      <dgm:t>
        <a:bodyPr/>
        <a:lstStyle/>
        <a:p>
          <a:endParaRPr lang="en-US" dirty="0"/>
        </a:p>
      </dgm:t>
    </dgm:pt>
    <dgm:pt modelId="{DAAEF977-AA67-4A0E-9190-65ADBDDDC8E9}" type="parTrans" cxnId="{51A48BB8-2C76-44B0-A71B-99B26C299A7B}">
      <dgm:prSet/>
      <dgm:spPr/>
      <dgm:t>
        <a:bodyPr/>
        <a:lstStyle/>
        <a:p>
          <a:endParaRPr lang="en-US"/>
        </a:p>
      </dgm:t>
    </dgm:pt>
    <dgm:pt modelId="{573E4D80-DF16-4D19-B33B-C748CA0CD394}" type="sibTrans" cxnId="{51A48BB8-2C76-44B0-A71B-99B26C299A7B}">
      <dgm:prSet/>
      <dgm:spPr/>
      <dgm:t>
        <a:bodyPr/>
        <a:lstStyle/>
        <a:p>
          <a:endParaRPr lang="en-US"/>
        </a:p>
      </dgm:t>
    </dgm:pt>
    <dgm:pt modelId="{393BA501-8675-41F6-9001-35EE9ADD47A1}" type="pres">
      <dgm:prSet presAssocID="{A2671AD3-D191-4D72-B607-9C4B9CEBB057}" presName="linear" presStyleCnt="0">
        <dgm:presLayoutVars>
          <dgm:dir/>
          <dgm:animLvl val="lvl"/>
          <dgm:resizeHandles val="exact"/>
        </dgm:presLayoutVars>
      </dgm:prSet>
      <dgm:spPr/>
      <dgm:t>
        <a:bodyPr/>
        <a:lstStyle/>
        <a:p>
          <a:endParaRPr lang="en-US"/>
        </a:p>
      </dgm:t>
    </dgm:pt>
    <dgm:pt modelId="{81E2945D-F0F5-4FAD-B4F9-101AC32F6203}" type="pres">
      <dgm:prSet presAssocID="{16863FE8-81FD-4D6B-87B2-4C5D022835A7}" presName="parentLin" presStyleCnt="0"/>
      <dgm:spPr/>
    </dgm:pt>
    <dgm:pt modelId="{F4A9CAAA-A2E0-441B-94BE-301D2560F1BF}" type="pres">
      <dgm:prSet presAssocID="{16863FE8-81FD-4D6B-87B2-4C5D022835A7}" presName="parentLeftMargin" presStyleLbl="node1" presStyleIdx="0" presStyleCnt="3"/>
      <dgm:spPr/>
      <dgm:t>
        <a:bodyPr/>
        <a:lstStyle/>
        <a:p>
          <a:endParaRPr lang="en-US"/>
        </a:p>
      </dgm:t>
    </dgm:pt>
    <dgm:pt modelId="{B4A71EC5-BD0C-4C85-B43D-1E6AE52257E1}" type="pres">
      <dgm:prSet presAssocID="{16863FE8-81FD-4D6B-87B2-4C5D022835A7}" presName="parentText" presStyleLbl="node1" presStyleIdx="0" presStyleCnt="3" custScaleX="84737">
        <dgm:presLayoutVars>
          <dgm:chMax val="0"/>
          <dgm:bulletEnabled val="1"/>
        </dgm:presLayoutVars>
      </dgm:prSet>
      <dgm:spPr/>
      <dgm:t>
        <a:bodyPr/>
        <a:lstStyle/>
        <a:p>
          <a:endParaRPr lang="en-US"/>
        </a:p>
      </dgm:t>
    </dgm:pt>
    <dgm:pt modelId="{2CC26CCA-0E23-47D6-9835-8FAFD0BAF1AF}" type="pres">
      <dgm:prSet presAssocID="{16863FE8-81FD-4D6B-87B2-4C5D022835A7}" presName="negativeSpace" presStyleCnt="0"/>
      <dgm:spPr/>
    </dgm:pt>
    <dgm:pt modelId="{B20897AE-EAC2-4616-A462-271FDA65F4F5}" type="pres">
      <dgm:prSet presAssocID="{16863FE8-81FD-4D6B-87B2-4C5D022835A7}" presName="childText" presStyleLbl="conFgAcc1" presStyleIdx="0" presStyleCnt="3">
        <dgm:presLayoutVars>
          <dgm:bulletEnabled val="1"/>
        </dgm:presLayoutVars>
      </dgm:prSet>
      <dgm:spPr/>
      <dgm:t>
        <a:bodyPr/>
        <a:lstStyle/>
        <a:p>
          <a:endParaRPr lang="en-US"/>
        </a:p>
      </dgm:t>
    </dgm:pt>
    <dgm:pt modelId="{A05B6F62-CE87-48D9-9B75-FB10CA87A987}" type="pres">
      <dgm:prSet presAssocID="{A141115E-FF8E-48C6-987A-26AB33FB0BD1}" presName="spaceBetweenRectangles" presStyleCnt="0"/>
      <dgm:spPr/>
    </dgm:pt>
    <dgm:pt modelId="{87B4C5B3-2FF3-492E-ABBF-FE9539E8E420}" type="pres">
      <dgm:prSet presAssocID="{BA20CD77-F138-4BDF-BE90-60E46A45D50F}" presName="parentLin" presStyleCnt="0"/>
      <dgm:spPr/>
    </dgm:pt>
    <dgm:pt modelId="{4ABBF001-6CB6-406D-BD51-CC8E9BAFB657}" type="pres">
      <dgm:prSet presAssocID="{BA20CD77-F138-4BDF-BE90-60E46A45D50F}" presName="parentLeftMargin" presStyleLbl="node1" presStyleIdx="0" presStyleCnt="3"/>
      <dgm:spPr/>
      <dgm:t>
        <a:bodyPr/>
        <a:lstStyle/>
        <a:p>
          <a:endParaRPr lang="en-US"/>
        </a:p>
      </dgm:t>
    </dgm:pt>
    <dgm:pt modelId="{363334CF-1918-4EA8-AAEE-2FFFBD9B2B87}" type="pres">
      <dgm:prSet presAssocID="{BA20CD77-F138-4BDF-BE90-60E46A45D50F}" presName="parentText" presStyleLbl="node1" presStyleIdx="1" presStyleCnt="3" custScaleX="84070">
        <dgm:presLayoutVars>
          <dgm:chMax val="0"/>
          <dgm:bulletEnabled val="1"/>
        </dgm:presLayoutVars>
      </dgm:prSet>
      <dgm:spPr/>
      <dgm:t>
        <a:bodyPr/>
        <a:lstStyle/>
        <a:p>
          <a:endParaRPr lang="en-US"/>
        </a:p>
      </dgm:t>
    </dgm:pt>
    <dgm:pt modelId="{065D39C7-E569-4EF5-AA22-A5F587A9532D}" type="pres">
      <dgm:prSet presAssocID="{BA20CD77-F138-4BDF-BE90-60E46A45D50F}" presName="negativeSpace" presStyleCnt="0"/>
      <dgm:spPr/>
    </dgm:pt>
    <dgm:pt modelId="{2340981F-E572-4566-BCC0-184A841EFBA6}" type="pres">
      <dgm:prSet presAssocID="{BA20CD77-F138-4BDF-BE90-60E46A45D50F}" presName="childText" presStyleLbl="conFgAcc1" presStyleIdx="1" presStyleCnt="3" custLinFactNeighborX="17" custLinFactNeighborY="-4506">
        <dgm:presLayoutVars>
          <dgm:bulletEnabled val="1"/>
        </dgm:presLayoutVars>
      </dgm:prSet>
      <dgm:spPr/>
    </dgm:pt>
    <dgm:pt modelId="{BAE737AB-792F-4F2F-9D5A-FF0BBD42A4A0}" type="pres">
      <dgm:prSet presAssocID="{5D683647-B5EA-4D62-AAC6-92983085FA69}" presName="spaceBetweenRectangles" presStyleCnt="0"/>
      <dgm:spPr/>
    </dgm:pt>
    <dgm:pt modelId="{4E179CAA-C0EB-4197-929A-E5E1325AC16F}" type="pres">
      <dgm:prSet presAssocID="{FD950351-DFD1-436F-B09F-CCF2885D7CD4}" presName="parentLin" presStyleCnt="0"/>
      <dgm:spPr/>
    </dgm:pt>
    <dgm:pt modelId="{52777502-97C3-49D4-B671-5B9E825C9C1E}" type="pres">
      <dgm:prSet presAssocID="{FD950351-DFD1-436F-B09F-CCF2885D7CD4}" presName="parentLeftMargin" presStyleLbl="node1" presStyleIdx="1" presStyleCnt="3"/>
      <dgm:spPr/>
      <dgm:t>
        <a:bodyPr/>
        <a:lstStyle/>
        <a:p>
          <a:endParaRPr lang="en-US"/>
        </a:p>
      </dgm:t>
    </dgm:pt>
    <dgm:pt modelId="{B95CEDF5-9B53-47E3-B3B3-01A2C207E557}" type="pres">
      <dgm:prSet presAssocID="{FD950351-DFD1-436F-B09F-CCF2885D7CD4}" presName="parentText" presStyleLbl="node1" presStyleIdx="2" presStyleCnt="3" custScaleX="84337">
        <dgm:presLayoutVars>
          <dgm:chMax val="0"/>
          <dgm:bulletEnabled val="1"/>
        </dgm:presLayoutVars>
      </dgm:prSet>
      <dgm:spPr/>
      <dgm:t>
        <a:bodyPr/>
        <a:lstStyle/>
        <a:p>
          <a:endParaRPr lang="en-US"/>
        </a:p>
      </dgm:t>
    </dgm:pt>
    <dgm:pt modelId="{198FE854-B13E-4729-BD7E-4C6580CC76D3}" type="pres">
      <dgm:prSet presAssocID="{FD950351-DFD1-436F-B09F-CCF2885D7CD4}" presName="negativeSpace" presStyleCnt="0"/>
      <dgm:spPr/>
    </dgm:pt>
    <dgm:pt modelId="{FC221187-E913-4F27-83E6-58C11C79B2CB}" type="pres">
      <dgm:prSet presAssocID="{FD950351-DFD1-436F-B09F-CCF2885D7CD4}" presName="childText" presStyleLbl="conFgAcc1" presStyleIdx="2" presStyleCnt="3">
        <dgm:presLayoutVars>
          <dgm:bulletEnabled val="1"/>
        </dgm:presLayoutVars>
      </dgm:prSet>
      <dgm:spPr/>
    </dgm:pt>
  </dgm:ptLst>
  <dgm:cxnLst>
    <dgm:cxn modelId="{87610B85-77FA-4822-AE9E-A637CB2D178F}" type="presOf" srcId="{F854088E-D14E-431C-845C-9B168DCBA8F7}" destId="{B20897AE-EAC2-4616-A462-271FDA65F4F5}" srcOrd="0" destOrd="0" presId="urn:microsoft.com/office/officeart/2005/8/layout/list1"/>
    <dgm:cxn modelId="{037B8CA4-CC5B-415E-9699-ADBD173E29A4}" srcId="{A2671AD3-D191-4D72-B607-9C4B9CEBB057}" destId="{BA20CD77-F138-4BDF-BE90-60E46A45D50F}" srcOrd="1" destOrd="0" parTransId="{61D312F2-7F65-48E4-A525-5A4CAB03A1D7}" sibTransId="{5D683647-B5EA-4D62-AAC6-92983085FA69}"/>
    <dgm:cxn modelId="{51A48BB8-2C76-44B0-A71B-99B26C299A7B}" srcId="{16863FE8-81FD-4D6B-87B2-4C5D022835A7}" destId="{F854088E-D14E-431C-845C-9B168DCBA8F7}" srcOrd="0" destOrd="0" parTransId="{DAAEF977-AA67-4A0E-9190-65ADBDDDC8E9}" sibTransId="{573E4D80-DF16-4D19-B33B-C748CA0CD394}"/>
    <dgm:cxn modelId="{BA7614CC-1FF8-44AB-B846-AFA4C3CD6CD8}" srcId="{A2671AD3-D191-4D72-B607-9C4B9CEBB057}" destId="{FD950351-DFD1-436F-B09F-CCF2885D7CD4}" srcOrd="2" destOrd="0" parTransId="{EF2CC4D3-4F7A-416D-933F-C3393DF5CC77}" sibTransId="{37FFE34C-3B7A-479C-B769-3A601D47AACC}"/>
    <dgm:cxn modelId="{F136EDA7-D7DD-448B-9D25-9951581105E9}" type="presOf" srcId="{16863FE8-81FD-4D6B-87B2-4C5D022835A7}" destId="{B4A71EC5-BD0C-4C85-B43D-1E6AE52257E1}" srcOrd="1" destOrd="0" presId="urn:microsoft.com/office/officeart/2005/8/layout/list1"/>
    <dgm:cxn modelId="{46E25022-34DF-4A6B-A541-DD833E179C36}" type="presOf" srcId="{FD950351-DFD1-436F-B09F-CCF2885D7CD4}" destId="{52777502-97C3-49D4-B671-5B9E825C9C1E}" srcOrd="0" destOrd="0" presId="urn:microsoft.com/office/officeart/2005/8/layout/list1"/>
    <dgm:cxn modelId="{C5416507-7FAB-43B4-86CF-942D4F040F32}" type="presOf" srcId="{FD950351-DFD1-436F-B09F-CCF2885D7CD4}" destId="{B95CEDF5-9B53-47E3-B3B3-01A2C207E557}" srcOrd="1" destOrd="0" presId="urn:microsoft.com/office/officeart/2005/8/layout/list1"/>
    <dgm:cxn modelId="{1A77D4EC-54F9-4CF6-9E3A-510749C63893}" type="presOf" srcId="{BA20CD77-F138-4BDF-BE90-60E46A45D50F}" destId="{363334CF-1918-4EA8-AAEE-2FFFBD9B2B87}" srcOrd="1" destOrd="0" presId="urn:microsoft.com/office/officeart/2005/8/layout/list1"/>
    <dgm:cxn modelId="{2E2D9A95-3F53-4979-83BE-74C7D0EA7C81}" srcId="{A2671AD3-D191-4D72-B607-9C4B9CEBB057}" destId="{16863FE8-81FD-4D6B-87B2-4C5D022835A7}" srcOrd="0" destOrd="0" parTransId="{C60CD33A-5F3E-4A53-890C-505400CA0610}" sibTransId="{A141115E-FF8E-48C6-987A-26AB33FB0BD1}"/>
    <dgm:cxn modelId="{BBCF17E9-2B15-4F7D-8E8C-689FFFAC7260}" type="presOf" srcId="{16863FE8-81FD-4D6B-87B2-4C5D022835A7}" destId="{F4A9CAAA-A2E0-441B-94BE-301D2560F1BF}" srcOrd="0" destOrd="0" presId="urn:microsoft.com/office/officeart/2005/8/layout/list1"/>
    <dgm:cxn modelId="{1FAE6263-2B73-43EF-99C2-541270881236}" type="presOf" srcId="{A2671AD3-D191-4D72-B607-9C4B9CEBB057}" destId="{393BA501-8675-41F6-9001-35EE9ADD47A1}" srcOrd="0" destOrd="0" presId="urn:microsoft.com/office/officeart/2005/8/layout/list1"/>
    <dgm:cxn modelId="{D16BD0AE-BCC5-41F0-9E6F-BFC8BDB72F8E}" type="presOf" srcId="{BA20CD77-F138-4BDF-BE90-60E46A45D50F}" destId="{4ABBF001-6CB6-406D-BD51-CC8E9BAFB657}" srcOrd="0" destOrd="0" presId="urn:microsoft.com/office/officeart/2005/8/layout/list1"/>
    <dgm:cxn modelId="{A713D539-10F0-44B9-936C-C7CA632CA639}" type="presParOf" srcId="{393BA501-8675-41F6-9001-35EE9ADD47A1}" destId="{81E2945D-F0F5-4FAD-B4F9-101AC32F6203}" srcOrd="0" destOrd="0" presId="urn:microsoft.com/office/officeart/2005/8/layout/list1"/>
    <dgm:cxn modelId="{19555077-E38E-40DC-BFF3-8CE1BFF397A8}" type="presParOf" srcId="{81E2945D-F0F5-4FAD-B4F9-101AC32F6203}" destId="{F4A9CAAA-A2E0-441B-94BE-301D2560F1BF}" srcOrd="0" destOrd="0" presId="urn:microsoft.com/office/officeart/2005/8/layout/list1"/>
    <dgm:cxn modelId="{6578EC9F-EB45-4289-95BC-499783D32B75}" type="presParOf" srcId="{81E2945D-F0F5-4FAD-B4F9-101AC32F6203}" destId="{B4A71EC5-BD0C-4C85-B43D-1E6AE52257E1}" srcOrd="1" destOrd="0" presId="urn:microsoft.com/office/officeart/2005/8/layout/list1"/>
    <dgm:cxn modelId="{81F7F3CF-D791-47DC-9222-EA28A5EAE0F6}" type="presParOf" srcId="{393BA501-8675-41F6-9001-35EE9ADD47A1}" destId="{2CC26CCA-0E23-47D6-9835-8FAFD0BAF1AF}" srcOrd="1" destOrd="0" presId="urn:microsoft.com/office/officeart/2005/8/layout/list1"/>
    <dgm:cxn modelId="{73095823-8469-483A-A120-F9C30AC748DA}" type="presParOf" srcId="{393BA501-8675-41F6-9001-35EE9ADD47A1}" destId="{B20897AE-EAC2-4616-A462-271FDA65F4F5}" srcOrd="2" destOrd="0" presId="urn:microsoft.com/office/officeart/2005/8/layout/list1"/>
    <dgm:cxn modelId="{0BCC0138-5893-4E36-AC0D-D6FE2B3A06A2}" type="presParOf" srcId="{393BA501-8675-41F6-9001-35EE9ADD47A1}" destId="{A05B6F62-CE87-48D9-9B75-FB10CA87A987}" srcOrd="3" destOrd="0" presId="urn:microsoft.com/office/officeart/2005/8/layout/list1"/>
    <dgm:cxn modelId="{BD7DA3C7-F6EB-4079-B05A-56741D50D12F}" type="presParOf" srcId="{393BA501-8675-41F6-9001-35EE9ADD47A1}" destId="{87B4C5B3-2FF3-492E-ABBF-FE9539E8E420}" srcOrd="4" destOrd="0" presId="urn:microsoft.com/office/officeart/2005/8/layout/list1"/>
    <dgm:cxn modelId="{95300C7E-7F97-4C77-B6FF-A6F3486E6EEC}" type="presParOf" srcId="{87B4C5B3-2FF3-492E-ABBF-FE9539E8E420}" destId="{4ABBF001-6CB6-406D-BD51-CC8E9BAFB657}" srcOrd="0" destOrd="0" presId="urn:microsoft.com/office/officeart/2005/8/layout/list1"/>
    <dgm:cxn modelId="{E58A632A-C87F-45D9-80B4-0EC5CDBB29F8}" type="presParOf" srcId="{87B4C5B3-2FF3-492E-ABBF-FE9539E8E420}" destId="{363334CF-1918-4EA8-AAEE-2FFFBD9B2B87}" srcOrd="1" destOrd="0" presId="urn:microsoft.com/office/officeart/2005/8/layout/list1"/>
    <dgm:cxn modelId="{D6651809-5792-498E-A8C6-8C1E56DAA12A}" type="presParOf" srcId="{393BA501-8675-41F6-9001-35EE9ADD47A1}" destId="{065D39C7-E569-4EF5-AA22-A5F587A9532D}" srcOrd="5" destOrd="0" presId="urn:microsoft.com/office/officeart/2005/8/layout/list1"/>
    <dgm:cxn modelId="{56E1CDF4-CDD3-4458-A813-7F041086E150}" type="presParOf" srcId="{393BA501-8675-41F6-9001-35EE9ADD47A1}" destId="{2340981F-E572-4566-BCC0-184A841EFBA6}" srcOrd="6" destOrd="0" presId="urn:microsoft.com/office/officeart/2005/8/layout/list1"/>
    <dgm:cxn modelId="{673CD149-98F4-470F-9477-C797AD2FA593}" type="presParOf" srcId="{393BA501-8675-41F6-9001-35EE9ADD47A1}" destId="{BAE737AB-792F-4F2F-9D5A-FF0BBD42A4A0}" srcOrd="7" destOrd="0" presId="urn:microsoft.com/office/officeart/2005/8/layout/list1"/>
    <dgm:cxn modelId="{E26F90FA-098E-41B2-85CB-124A40CE6688}" type="presParOf" srcId="{393BA501-8675-41F6-9001-35EE9ADD47A1}" destId="{4E179CAA-C0EB-4197-929A-E5E1325AC16F}" srcOrd="8" destOrd="0" presId="urn:microsoft.com/office/officeart/2005/8/layout/list1"/>
    <dgm:cxn modelId="{1283BF34-FF83-42BB-8E94-918C8B72CDEA}" type="presParOf" srcId="{4E179CAA-C0EB-4197-929A-E5E1325AC16F}" destId="{52777502-97C3-49D4-B671-5B9E825C9C1E}" srcOrd="0" destOrd="0" presId="urn:microsoft.com/office/officeart/2005/8/layout/list1"/>
    <dgm:cxn modelId="{3EBC094B-5C78-459D-986A-500519CE83D5}" type="presParOf" srcId="{4E179CAA-C0EB-4197-929A-E5E1325AC16F}" destId="{B95CEDF5-9B53-47E3-B3B3-01A2C207E557}" srcOrd="1" destOrd="0" presId="urn:microsoft.com/office/officeart/2005/8/layout/list1"/>
    <dgm:cxn modelId="{CEE56E94-78B7-497D-AC34-8BEB1A2D14E3}" type="presParOf" srcId="{393BA501-8675-41F6-9001-35EE9ADD47A1}" destId="{198FE854-B13E-4729-BD7E-4C6580CC76D3}" srcOrd="9" destOrd="0" presId="urn:microsoft.com/office/officeart/2005/8/layout/list1"/>
    <dgm:cxn modelId="{4A97008C-76A2-4D7C-BB10-E83279F34193}" type="presParOf" srcId="{393BA501-8675-41F6-9001-35EE9ADD47A1}" destId="{FC221187-E913-4F27-83E6-58C11C79B2CB}"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115611-26E0-4C75-BEF0-D1C2ACFCD4D4}">
      <dsp:nvSpPr>
        <dsp:cNvPr id="0" name=""/>
        <dsp:cNvSpPr/>
      </dsp:nvSpPr>
      <dsp:spPr>
        <a:xfrm>
          <a:off x="1110" y="0"/>
          <a:ext cx="2886298" cy="36468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Social Capital Rankings*</a:t>
          </a:r>
          <a:endParaRPr lang="en-US" sz="2900" kern="1200" dirty="0"/>
        </a:p>
      </dsp:txBody>
      <dsp:txXfrm>
        <a:off x="1110" y="0"/>
        <a:ext cx="2886298" cy="1094044"/>
      </dsp:txXfrm>
    </dsp:sp>
    <dsp:sp modelId="{C07A500B-A5C3-4D01-9178-40EBFF7ABE59}">
      <dsp:nvSpPr>
        <dsp:cNvPr id="0" name=""/>
        <dsp:cNvSpPr/>
      </dsp:nvSpPr>
      <dsp:spPr>
        <a:xfrm>
          <a:off x="289739" y="1094355"/>
          <a:ext cx="2309038" cy="7164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Tulare</a:t>
          </a:r>
        </a:p>
        <a:p>
          <a:pPr lvl="0" algn="ctr" defTabSz="800100">
            <a:lnSpc>
              <a:spcPct val="90000"/>
            </a:lnSpc>
            <a:spcBef>
              <a:spcPct val="0"/>
            </a:spcBef>
            <a:spcAft>
              <a:spcPct val="35000"/>
            </a:spcAft>
          </a:pPr>
          <a:r>
            <a:rPr lang="en-US" sz="1800" kern="1200" dirty="0" smtClean="0"/>
            <a:t> 9</a:t>
          </a:r>
          <a:r>
            <a:rPr lang="en-US" sz="1800" kern="1200" baseline="30000" dirty="0" smtClean="0"/>
            <a:t>th</a:t>
          </a:r>
          <a:r>
            <a:rPr lang="en-US" sz="1800" kern="1200" dirty="0" smtClean="0"/>
            <a:t> percentile</a:t>
          </a:r>
          <a:endParaRPr lang="en-US" sz="1800" kern="1200" dirty="0"/>
        </a:p>
      </dsp:txBody>
      <dsp:txXfrm>
        <a:off x="310723" y="1115339"/>
        <a:ext cx="2267070" cy="674484"/>
      </dsp:txXfrm>
    </dsp:sp>
    <dsp:sp modelId="{012D69AF-7B81-4B96-8C10-BB611D0C4CE1}">
      <dsp:nvSpPr>
        <dsp:cNvPr id="0" name=""/>
        <dsp:cNvSpPr/>
      </dsp:nvSpPr>
      <dsp:spPr>
        <a:xfrm>
          <a:off x="289739" y="1921032"/>
          <a:ext cx="2309038" cy="7164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Fresno</a:t>
          </a:r>
        </a:p>
        <a:p>
          <a:pPr lvl="0" algn="ctr" defTabSz="800100">
            <a:lnSpc>
              <a:spcPct val="90000"/>
            </a:lnSpc>
            <a:spcBef>
              <a:spcPct val="0"/>
            </a:spcBef>
            <a:spcAft>
              <a:spcPct val="35000"/>
            </a:spcAft>
          </a:pPr>
          <a:r>
            <a:rPr lang="en-US" sz="1800" kern="1200" dirty="0" smtClean="0"/>
            <a:t>7</a:t>
          </a:r>
          <a:r>
            <a:rPr lang="en-US" sz="1800" kern="1200" baseline="30000" dirty="0" smtClean="0"/>
            <a:t>th</a:t>
          </a:r>
          <a:r>
            <a:rPr lang="en-US" sz="1800" kern="1200" dirty="0" smtClean="0"/>
            <a:t> percentile</a:t>
          </a:r>
          <a:endParaRPr lang="en-US" sz="1800" kern="1200" dirty="0"/>
        </a:p>
      </dsp:txBody>
      <dsp:txXfrm>
        <a:off x="310723" y="1942016"/>
        <a:ext cx="2267070" cy="674484"/>
      </dsp:txXfrm>
    </dsp:sp>
    <dsp:sp modelId="{13E909F1-CF19-4E68-A695-E4D5C6A1D5AB}">
      <dsp:nvSpPr>
        <dsp:cNvPr id="0" name=""/>
        <dsp:cNvSpPr/>
      </dsp:nvSpPr>
      <dsp:spPr>
        <a:xfrm>
          <a:off x="289739" y="2747708"/>
          <a:ext cx="2309038" cy="7164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Kings</a:t>
          </a:r>
        </a:p>
        <a:p>
          <a:pPr lvl="0" algn="ctr" defTabSz="800100">
            <a:lnSpc>
              <a:spcPct val="90000"/>
            </a:lnSpc>
            <a:spcBef>
              <a:spcPct val="0"/>
            </a:spcBef>
            <a:spcAft>
              <a:spcPct val="35000"/>
            </a:spcAft>
          </a:pPr>
          <a:r>
            <a:rPr lang="en-US" sz="1800" kern="1200" dirty="0" smtClean="0"/>
            <a:t>6</a:t>
          </a:r>
          <a:r>
            <a:rPr lang="en-US" sz="1800" kern="1200" baseline="30000" dirty="0" smtClean="0"/>
            <a:t>th</a:t>
          </a:r>
          <a:r>
            <a:rPr lang="en-US" sz="1800" kern="1200" dirty="0" smtClean="0"/>
            <a:t> percentile</a:t>
          </a:r>
          <a:endParaRPr lang="en-US" sz="1800" kern="1200" dirty="0"/>
        </a:p>
      </dsp:txBody>
      <dsp:txXfrm>
        <a:off x="310723" y="2768692"/>
        <a:ext cx="2267070" cy="674484"/>
      </dsp:txXfrm>
    </dsp:sp>
    <dsp:sp modelId="{6E26FAB1-4978-4778-8A8F-B4D895F4482F}">
      <dsp:nvSpPr>
        <dsp:cNvPr id="0" name=""/>
        <dsp:cNvSpPr/>
      </dsp:nvSpPr>
      <dsp:spPr>
        <a:xfrm>
          <a:off x="3103880" y="0"/>
          <a:ext cx="2886298" cy="36468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Family/Marriage in Tulare County*</a:t>
          </a:r>
          <a:endParaRPr lang="en-US" sz="2900" kern="1200" dirty="0"/>
        </a:p>
      </dsp:txBody>
      <dsp:txXfrm>
        <a:off x="3103880" y="0"/>
        <a:ext cx="2886298" cy="1094044"/>
      </dsp:txXfrm>
    </dsp:sp>
    <dsp:sp modelId="{C59EAEF0-0AB7-4A3C-BD30-810A3BD50044}">
      <dsp:nvSpPr>
        <dsp:cNvPr id="0" name=""/>
        <dsp:cNvSpPr/>
      </dsp:nvSpPr>
      <dsp:spPr>
        <a:xfrm>
          <a:off x="3392510" y="1095112"/>
          <a:ext cx="2309038" cy="10995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Tulare: Family Unity*</a:t>
          </a:r>
        </a:p>
        <a:p>
          <a:pPr lvl="0" algn="ctr" defTabSz="800100">
            <a:lnSpc>
              <a:spcPct val="90000"/>
            </a:lnSpc>
            <a:spcBef>
              <a:spcPct val="0"/>
            </a:spcBef>
            <a:spcAft>
              <a:spcPct val="35000"/>
            </a:spcAft>
          </a:pPr>
          <a:r>
            <a:rPr lang="en-US" sz="1800" kern="1200" dirty="0" smtClean="0"/>
            <a:t>36</a:t>
          </a:r>
          <a:r>
            <a:rPr lang="en-US" sz="1800" kern="1200" baseline="30000" dirty="0" smtClean="0"/>
            <a:t>th</a:t>
          </a:r>
          <a:r>
            <a:rPr lang="en-US" sz="1800" kern="1200" dirty="0" smtClean="0"/>
            <a:t> percentile </a:t>
          </a:r>
          <a:endParaRPr lang="en-US" sz="1800" kern="1200" dirty="0"/>
        </a:p>
      </dsp:txBody>
      <dsp:txXfrm>
        <a:off x="3424715" y="1127317"/>
        <a:ext cx="2244628" cy="1035154"/>
      </dsp:txXfrm>
    </dsp:sp>
    <dsp:sp modelId="{1E448FC7-A985-4B0B-ABA5-4F69FF7A3EE4}">
      <dsp:nvSpPr>
        <dsp:cNvPr id="0" name=""/>
        <dsp:cNvSpPr/>
      </dsp:nvSpPr>
      <dsp:spPr>
        <a:xfrm>
          <a:off x="3392510" y="2363840"/>
          <a:ext cx="2309038" cy="10995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Kings:</a:t>
          </a:r>
          <a:r>
            <a:rPr lang="en-US" sz="1800" kern="1200" baseline="0" dirty="0" smtClean="0"/>
            <a:t> Family Unity*</a:t>
          </a:r>
        </a:p>
        <a:p>
          <a:pPr lvl="0" algn="ctr" defTabSz="800100">
            <a:lnSpc>
              <a:spcPct val="90000"/>
            </a:lnSpc>
            <a:spcBef>
              <a:spcPct val="0"/>
            </a:spcBef>
            <a:spcAft>
              <a:spcPct val="35000"/>
            </a:spcAft>
          </a:pPr>
          <a:r>
            <a:rPr lang="en-US" sz="1800" kern="1200" baseline="0" dirty="0" smtClean="0"/>
            <a:t>33</a:t>
          </a:r>
          <a:r>
            <a:rPr lang="en-US" sz="1800" kern="1200" baseline="30000" dirty="0" smtClean="0"/>
            <a:t>rd</a:t>
          </a:r>
          <a:r>
            <a:rPr lang="en-US" sz="1800" kern="1200" baseline="0" dirty="0" smtClean="0"/>
            <a:t> percentile</a:t>
          </a:r>
          <a:endParaRPr lang="en-US" sz="1800" kern="1200" dirty="0"/>
        </a:p>
      </dsp:txBody>
      <dsp:txXfrm>
        <a:off x="3424715" y="2396045"/>
        <a:ext cx="2244628" cy="1035154"/>
      </dsp:txXfrm>
    </dsp:sp>
    <dsp:sp modelId="{339EE6EB-28B9-4BC3-BD64-5B900585CD08}">
      <dsp:nvSpPr>
        <dsp:cNvPr id="0" name=""/>
        <dsp:cNvSpPr/>
      </dsp:nvSpPr>
      <dsp:spPr>
        <a:xfrm>
          <a:off x="6206651" y="0"/>
          <a:ext cx="2886298" cy="36468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Institutional Health*</a:t>
          </a:r>
          <a:endParaRPr lang="en-US" sz="2900" kern="1200" dirty="0"/>
        </a:p>
      </dsp:txBody>
      <dsp:txXfrm>
        <a:off x="6206651" y="0"/>
        <a:ext cx="2886298" cy="1094044"/>
      </dsp:txXfrm>
    </dsp:sp>
    <dsp:sp modelId="{11FE4C08-DF5E-4D58-BA40-2C0D3E2C4752}">
      <dsp:nvSpPr>
        <dsp:cNvPr id="0" name=""/>
        <dsp:cNvSpPr/>
      </dsp:nvSpPr>
      <dsp:spPr>
        <a:xfrm>
          <a:off x="6495281" y="1094355"/>
          <a:ext cx="2309038" cy="7164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Tulare</a:t>
          </a:r>
        </a:p>
        <a:p>
          <a:pPr lvl="0" algn="ctr" defTabSz="800100">
            <a:lnSpc>
              <a:spcPct val="90000"/>
            </a:lnSpc>
            <a:spcBef>
              <a:spcPct val="0"/>
            </a:spcBef>
            <a:spcAft>
              <a:spcPct val="35000"/>
            </a:spcAft>
          </a:pPr>
          <a:r>
            <a:rPr lang="en-US" sz="1800" kern="1200" dirty="0" smtClean="0"/>
            <a:t>9</a:t>
          </a:r>
          <a:r>
            <a:rPr lang="en-US" sz="1800" kern="1200" baseline="30000" dirty="0" smtClean="0"/>
            <a:t>th</a:t>
          </a:r>
          <a:r>
            <a:rPr lang="en-US" sz="1800" kern="1200" dirty="0" smtClean="0"/>
            <a:t> Percentile</a:t>
          </a:r>
          <a:endParaRPr lang="en-US" sz="1800" kern="1200" dirty="0"/>
        </a:p>
      </dsp:txBody>
      <dsp:txXfrm>
        <a:off x="6516265" y="1115339"/>
        <a:ext cx="2267070" cy="674484"/>
      </dsp:txXfrm>
    </dsp:sp>
    <dsp:sp modelId="{7EFA7E50-824A-46D2-8D31-09EB3D69EA62}">
      <dsp:nvSpPr>
        <dsp:cNvPr id="0" name=""/>
        <dsp:cNvSpPr/>
      </dsp:nvSpPr>
      <dsp:spPr>
        <a:xfrm>
          <a:off x="6495281" y="1921032"/>
          <a:ext cx="2309038" cy="7164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Kings</a:t>
          </a:r>
        </a:p>
        <a:p>
          <a:pPr lvl="0" algn="ctr" defTabSz="800100">
            <a:lnSpc>
              <a:spcPct val="90000"/>
            </a:lnSpc>
            <a:spcBef>
              <a:spcPct val="0"/>
            </a:spcBef>
            <a:spcAft>
              <a:spcPct val="35000"/>
            </a:spcAft>
          </a:pPr>
          <a:r>
            <a:rPr lang="en-US" sz="1800" kern="1200" dirty="0" smtClean="0"/>
            <a:t>6</a:t>
          </a:r>
          <a:r>
            <a:rPr lang="en-US" sz="1800" kern="1200" baseline="30000" dirty="0" smtClean="0"/>
            <a:t>th</a:t>
          </a:r>
          <a:r>
            <a:rPr lang="en-US" sz="1800" kern="1200" dirty="0" smtClean="0"/>
            <a:t> percentile</a:t>
          </a:r>
          <a:endParaRPr lang="en-US" sz="1800" kern="1200" dirty="0"/>
        </a:p>
      </dsp:txBody>
      <dsp:txXfrm>
        <a:off x="6516265" y="1942016"/>
        <a:ext cx="2267070" cy="674484"/>
      </dsp:txXfrm>
    </dsp:sp>
    <dsp:sp modelId="{F9094598-CA3E-4A4C-965D-6B86279BD4F0}">
      <dsp:nvSpPr>
        <dsp:cNvPr id="0" name=""/>
        <dsp:cNvSpPr/>
      </dsp:nvSpPr>
      <dsp:spPr>
        <a:xfrm>
          <a:off x="6495281" y="2747708"/>
          <a:ext cx="2309038" cy="7164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Fresno</a:t>
          </a:r>
          <a:br>
            <a:rPr lang="en-US" sz="1800" kern="1200" dirty="0" smtClean="0"/>
          </a:br>
          <a:r>
            <a:rPr lang="en-US" sz="1800" kern="1200" dirty="0" smtClean="0"/>
            <a:t>7</a:t>
          </a:r>
          <a:r>
            <a:rPr lang="en-US" sz="1800" kern="1200" baseline="30000" dirty="0" smtClean="0"/>
            <a:t>th</a:t>
          </a:r>
          <a:r>
            <a:rPr lang="en-US" sz="1800" kern="1200" dirty="0" smtClean="0"/>
            <a:t> percentile</a:t>
          </a:r>
          <a:endParaRPr lang="en-US" sz="1800" kern="1200" dirty="0"/>
        </a:p>
      </dsp:txBody>
      <dsp:txXfrm>
        <a:off x="6516265" y="2768692"/>
        <a:ext cx="2267070" cy="6744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0897AE-EAC2-4616-A462-271FDA65F4F5}">
      <dsp:nvSpPr>
        <dsp:cNvPr id="0" name=""/>
        <dsp:cNvSpPr/>
      </dsp:nvSpPr>
      <dsp:spPr>
        <a:xfrm>
          <a:off x="0" y="506528"/>
          <a:ext cx="10515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687324" rIns="816127" bIns="234696" numCol="1" spcCol="1270" anchor="t" anchorCtr="0">
          <a:noAutofit/>
        </a:bodyPr>
        <a:lstStyle/>
        <a:p>
          <a:pPr marL="285750" lvl="1" indent="-285750" algn="l" defTabSz="1466850">
            <a:lnSpc>
              <a:spcPct val="90000"/>
            </a:lnSpc>
            <a:spcBef>
              <a:spcPct val="0"/>
            </a:spcBef>
            <a:spcAft>
              <a:spcPct val="15000"/>
            </a:spcAft>
            <a:buChar char="••"/>
          </a:pPr>
          <a:endParaRPr lang="en-US" sz="3300" kern="1200" dirty="0"/>
        </a:p>
      </dsp:txBody>
      <dsp:txXfrm>
        <a:off x="0" y="506528"/>
        <a:ext cx="10515600" cy="831600"/>
      </dsp:txXfrm>
    </dsp:sp>
    <dsp:sp modelId="{B4A71EC5-BD0C-4C85-B43D-1E6AE52257E1}">
      <dsp:nvSpPr>
        <dsp:cNvPr id="0" name=""/>
        <dsp:cNvSpPr/>
      </dsp:nvSpPr>
      <dsp:spPr>
        <a:xfrm>
          <a:off x="525780" y="19448"/>
          <a:ext cx="736092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1466850">
            <a:lnSpc>
              <a:spcPct val="90000"/>
            </a:lnSpc>
            <a:spcBef>
              <a:spcPct val="0"/>
            </a:spcBef>
            <a:spcAft>
              <a:spcPct val="35000"/>
            </a:spcAft>
          </a:pPr>
          <a:r>
            <a:rPr lang="en-US" sz="3300" kern="1200" dirty="0" smtClean="0"/>
            <a:t>Literacy: PIAAC* score 231/500</a:t>
          </a:r>
          <a:r>
            <a:rPr lang="en-US" sz="2400" kern="1200" baseline="30000" dirty="0" smtClean="0"/>
            <a:t>1</a:t>
          </a:r>
          <a:r>
            <a:rPr lang="en-US" sz="1400" kern="1200" dirty="0" smtClean="0"/>
            <a:t> </a:t>
          </a:r>
          <a:endParaRPr lang="en-US" sz="1400" kern="1200" dirty="0"/>
        </a:p>
      </dsp:txBody>
      <dsp:txXfrm>
        <a:off x="573335" y="67003"/>
        <a:ext cx="7265810" cy="879050"/>
      </dsp:txXfrm>
    </dsp:sp>
    <dsp:sp modelId="{2340981F-E572-4566-BCC0-184A841EFBA6}">
      <dsp:nvSpPr>
        <dsp:cNvPr id="0" name=""/>
        <dsp:cNvSpPr/>
      </dsp:nvSpPr>
      <dsp:spPr>
        <a:xfrm>
          <a:off x="0" y="2003409"/>
          <a:ext cx="10515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3334CF-1918-4EA8-AAEE-2FFFBD9B2B87}">
      <dsp:nvSpPr>
        <dsp:cNvPr id="0" name=""/>
        <dsp:cNvSpPr/>
      </dsp:nvSpPr>
      <dsp:spPr>
        <a:xfrm>
          <a:off x="525780" y="1516329"/>
          <a:ext cx="736092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1466850">
            <a:lnSpc>
              <a:spcPct val="90000"/>
            </a:lnSpc>
            <a:spcBef>
              <a:spcPct val="0"/>
            </a:spcBef>
            <a:spcAft>
              <a:spcPct val="35000"/>
            </a:spcAft>
          </a:pPr>
          <a:r>
            <a:rPr lang="en-US" sz="3300" kern="1200" dirty="0" smtClean="0"/>
            <a:t>High School Graduates: 73.5%</a:t>
          </a:r>
          <a:r>
            <a:rPr lang="en-US" sz="2400" kern="1200" baseline="30000" dirty="0" smtClean="0"/>
            <a:t>2</a:t>
          </a:r>
          <a:endParaRPr lang="en-US" sz="1050" kern="1200" dirty="0"/>
        </a:p>
      </dsp:txBody>
      <dsp:txXfrm>
        <a:off x="573335" y="1563884"/>
        <a:ext cx="7265810" cy="879050"/>
      </dsp:txXfrm>
    </dsp:sp>
    <dsp:sp modelId="{FC221187-E913-4F27-83E6-58C11C79B2CB}">
      <dsp:nvSpPr>
        <dsp:cNvPr id="0" name=""/>
        <dsp:cNvSpPr/>
      </dsp:nvSpPr>
      <dsp:spPr>
        <a:xfrm>
          <a:off x="0" y="3500289"/>
          <a:ext cx="10515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5CEDF5-9B53-47E3-B3B3-01A2C207E557}">
      <dsp:nvSpPr>
        <dsp:cNvPr id="0" name=""/>
        <dsp:cNvSpPr/>
      </dsp:nvSpPr>
      <dsp:spPr>
        <a:xfrm>
          <a:off x="525780" y="3013209"/>
          <a:ext cx="736092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1466850">
            <a:lnSpc>
              <a:spcPct val="90000"/>
            </a:lnSpc>
            <a:spcBef>
              <a:spcPct val="0"/>
            </a:spcBef>
            <a:spcAft>
              <a:spcPct val="35000"/>
            </a:spcAft>
          </a:pPr>
          <a:r>
            <a:rPr lang="en-US" sz="3300" kern="1200" dirty="0" smtClean="0"/>
            <a:t>College Graduates: 15.6%</a:t>
          </a:r>
          <a:r>
            <a:rPr lang="en-US" sz="2400" kern="1200" baseline="30000" dirty="0" smtClean="0"/>
            <a:t>2</a:t>
          </a:r>
          <a:endParaRPr lang="en-US" sz="1050" kern="1200" baseline="30000" dirty="0"/>
        </a:p>
      </dsp:txBody>
      <dsp:txXfrm>
        <a:off x="573335" y="3060764"/>
        <a:ext cx="7265810" cy="8790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0897AE-EAC2-4616-A462-271FDA65F4F5}">
      <dsp:nvSpPr>
        <dsp:cNvPr id="0" name=""/>
        <dsp:cNvSpPr/>
      </dsp:nvSpPr>
      <dsp:spPr>
        <a:xfrm>
          <a:off x="0" y="506528"/>
          <a:ext cx="10896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5697" tIns="687324" rIns="845697" bIns="234696" numCol="1" spcCol="1270" anchor="t" anchorCtr="0">
          <a:noAutofit/>
        </a:bodyPr>
        <a:lstStyle/>
        <a:p>
          <a:pPr marL="285750" lvl="1" indent="-285750" algn="l" defTabSz="1466850">
            <a:lnSpc>
              <a:spcPct val="90000"/>
            </a:lnSpc>
            <a:spcBef>
              <a:spcPct val="0"/>
            </a:spcBef>
            <a:spcAft>
              <a:spcPct val="15000"/>
            </a:spcAft>
            <a:buChar char="••"/>
          </a:pPr>
          <a:endParaRPr lang="en-US" sz="3300" kern="1200" dirty="0"/>
        </a:p>
      </dsp:txBody>
      <dsp:txXfrm>
        <a:off x="0" y="506528"/>
        <a:ext cx="10896600" cy="831600"/>
      </dsp:txXfrm>
    </dsp:sp>
    <dsp:sp modelId="{B4A71EC5-BD0C-4C85-B43D-1E6AE52257E1}">
      <dsp:nvSpPr>
        <dsp:cNvPr id="0" name=""/>
        <dsp:cNvSpPr/>
      </dsp:nvSpPr>
      <dsp:spPr>
        <a:xfrm>
          <a:off x="544830" y="19448"/>
          <a:ext cx="6463416"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306" tIns="0" rIns="288306" bIns="0" numCol="1" spcCol="1270" anchor="ctr" anchorCtr="0">
          <a:noAutofit/>
        </a:bodyPr>
        <a:lstStyle/>
        <a:p>
          <a:pPr lvl="0" algn="l" defTabSz="1200150">
            <a:lnSpc>
              <a:spcPct val="90000"/>
            </a:lnSpc>
            <a:spcBef>
              <a:spcPct val="0"/>
            </a:spcBef>
            <a:spcAft>
              <a:spcPct val="35000"/>
            </a:spcAft>
          </a:pPr>
          <a:r>
            <a:rPr lang="en-US" sz="2700" kern="1200" dirty="0" smtClean="0"/>
            <a:t>Violent Crime Rate: 381.8 per 100,000 people</a:t>
          </a:r>
          <a:r>
            <a:rPr lang="en-US" sz="2400" kern="1200" baseline="30000" dirty="0" smtClean="0"/>
            <a:t>1</a:t>
          </a:r>
          <a:endParaRPr lang="en-US" sz="1200" kern="1200" dirty="0"/>
        </a:p>
      </dsp:txBody>
      <dsp:txXfrm>
        <a:off x="592385" y="67003"/>
        <a:ext cx="6368306" cy="879050"/>
      </dsp:txXfrm>
    </dsp:sp>
    <dsp:sp modelId="{2340981F-E572-4566-BCC0-184A841EFBA6}">
      <dsp:nvSpPr>
        <dsp:cNvPr id="0" name=""/>
        <dsp:cNvSpPr/>
      </dsp:nvSpPr>
      <dsp:spPr>
        <a:xfrm>
          <a:off x="0" y="1995379"/>
          <a:ext cx="10896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3334CF-1918-4EA8-AAEE-2FFFBD9B2B87}">
      <dsp:nvSpPr>
        <dsp:cNvPr id="0" name=""/>
        <dsp:cNvSpPr/>
      </dsp:nvSpPr>
      <dsp:spPr>
        <a:xfrm>
          <a:off x="544830" y="1516329"/>
          <a:ext cx="641254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306" tIns="0" rIns="288306" bIns="0" numCol="1" spcCol="1270" anchor="ctr" anchorCtr="0">
          <a:noAutofit/>
        </a:bodyPr>
        <a:lstStyle/>
        <a:p>
          <a:pPr lvl="0" algn="l" defTabSz="1155700">
            <a:lnSpc>
              <a:spcPct val="90000"/>
            </a:lnSpc>
            <a:spcBef>
              <a:spcPct val="0"/>
            </a:spcBef>
            <a:spcAft>
              <a:spcPct val="35000"/>
            </a:spcAft>
          </a:pPr>
          <a:r>
            <a:rPr lang="en-US" sz="2600" kern="1200" dirty="0" smtClean="0"/>
            <a:t>14 drug overdose deaths per 100,000 people</a:t>
          </a:r>
          <a:r>
            <a:rPr lang="en-US" sz="2400" kern="1200" baseline="30000" dirty="0" smtClean="0"/>
            <a:t>2</a:t>
          </a:r>
          <a:endParaRPr lang="en-US" sz="1200" kern="1200" dirty="0"/>
        </a:p>
      </dsp:txBody>
      <dsp:txXfrm>
        <a:off x="592385" y="1563884"/>
        <a:ext cx="6317430" cy="879050"/>
      </dsp:txXfrm>
    </dsp:sp>
    <dsp:sp modelId="{FC221187-E913-4F27-83E6-58C11C79B2CB}">
      <dsp:nvSpPr>
        <dsp:cNvPr id="0" name=""/>
        <dsp:cNvSpPr/>
      </dsp:nvSpPr>
      <dsp:spPr>
        <a:xfrm>
          <a:off x="0" y="3500289"/>
          <a:ext cx="10896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5CEDF5-9B53-47E3-B3B3-01A2C207E557}">
      <dsp:nvSpPr>
        <dsp:cNvPr id="0" name=""/>
        <dsp:cNvSpPr/>
      </dsp:nvSpPr>
      <dsp:spPr>
        <a:xfrm>
          <a:off x="544830" y="3013209"/>
          <a:ext cx="6432905"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306" tIns="0" rIns="288306" bIns="0" numCol="1" spcCol="1270" anchor="ctr" anchorCtr="0">
          <a:noAutofit/>
        </a:bodyPr>
        <a:lstStyle/>
        <a:p>
          <a:pPr lvl="0" algn="l" defTabSz="1244600">
            <a:lnSpc>
              <a:spcPct val="90000"/>
            </a:lnSpc>
            <a:spcBef>
              <a:spcPct val="0"/>
            </a:spcBef>
            <a:spcAft>
              <a:spcPct val="35000"/>
            </a:spcAft>
          </a:pPr>
          <a:r>
            <a:rPr lang="en-US" sz="2800" kern="1200" dirty="0" smtClean="0"/>
            <a:t>Incarceration rate: 1,243 per 100,000</a:t>
          </a:r>
          <a:r>
            <a:rPr lang="en-US" sz="2400" kern="1200" baseline="30000" dirty="0" smtClean="0"/>
            <a:t>3</a:t>
          </a:r>
          <a:endParaRPr lang="en-US" sz="2400" kern="1200" baseline="30000" dirty="0"/>
        </a:p>
      </dsp:txBody>
      <dsp:txXfrm>
        <a:off x="592385" y="3060764"/>
        <a:ext cx="6337795" cy="87905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0.95368</cdr:y>
    </cdr:from>
    <cdr:to>
      <cdr:x>1</cdr:x>
      <cdr:y>1</cdr:y>
    </cdr:to>
    <cdr:sp macro="" textlink="">
      <cdr:nvSpPr>
        <cdr:cNvPr id="2" name="TextBox 17"/>
        <cdr:cNvSpPr txBox="1"/>
      </cdr:nvSpPr>
      <cdr:spPr>
        <a:xfrm xmlns:a="http://schemas.openxmlformats.org/drawingml/2006/main">
          <a:off x="0" y="5992812"/>
          <a:ext cx="8665104" cy="291041"/>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800">
              <a:solidFill>
                <a:schemeClr val="tx1">
                  <a:lumMod val="65000"/>
                  <a:lumOff val="35000"/>
                </a:schemeClr>
              </a:solidFill>
            </a:rPr>
            <a:t>Sources:</a:t>
          </a:r>
          <a:r>
            <a:rPr lang="en-US" sz="800" baseline="0">
              <a:solidFill>
                <a:schemeClr val="tx1">
                  <a:lumMod val="65000"/>
                  <a:lumOff val="35000"/>
                </a:schemeClr>
              </a:solidFill>
            </a:rPr>
            <a:t> Congressional Budget Officer &amp; United States Department of Agriculture</a:t>
          </a:r>
          <a:endParaRPr lang="en-US" sz="800">
            <a:solidFill>
              <a:schemeClr val="tx1">
                <a:lumMod val="65000"/>
                <a:lumOff val="35000"/>
              </a:schemeClr>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4AD594-75DC-4A55-AA9B-10BF39EC5C0C}" type="datetimeFigureOut">
              <a:rPr lang="en-US" smtClean="0"/>
              <a:t>4/25/2024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241823-0DDC-4B89-A8B4-6E4C89222730}" type="slidenum">
              <a:rPr lang="en-US" smtClean="0"/>
              <a:t>‹#›</a:t>
            </a:fld>
            <a:endParaRPr lang="en-US"/>
          </a:p>
        </p:txBody>
      </p:sp>
    </p:spTree>
    <p:extLst>
      <p:ext uri="{BB962C8B-B14F-4D97-AF65-F5344CB8AC3E}">
        <p14:creationId xmlns:p14="http://schemas.microsoft.com/office/powerpoint/2010/main" val="4047900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121318" rtl="0" eaLnBrk="1" fontAlgn="auto" latinLnBrk="0" hangingPunct="1">
              <a:lnSpc>
                <a:spcPct val="100000"/>
              </a:lnSpc>
              <a:spcBef>
                <a:spcPts val="0"/>
              </a:spcBef>
              <a:spcAft>
                <a:spcPts val="0"/>
              </a:spcAft>
              <a:buClrTx/>
              <a:buSzTx/>
              <a:buFontTx/>
              <a:buNone/>
              <a:tabLst/>
              <a:defRPr/>
            </a:pPr>
            <a:fld id="{01A74541-F17C-476B-A15F-E6A330D9A9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21318"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8722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bb044f623b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bb044f623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7607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bb044f623b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bb044f623b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93 seconds | 43 minutes</a:t>
            </a:r>
            <a:endParaRPr/>
          </a:p>
        </p:txBody>
      </p:sp>
    </p:spTree>
    <p:extLst>
      <p:ext uri="{BB962C8B-B14F-4D97-AF65-F5344CB8AC3E}">
        <p14:creationId xmlns:p14="http://schemas.microsoft.com/office/powerpoint/2010/main" val="2428745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DADDB4-76F3-5147-AEEE-C114C1FAC3B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7324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DA507-8BC2-4CF4-8B42-5085738322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929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0609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bb044f623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bb044f623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One potential answer to this question is job-training programs, which makes the motivating question behind this paper, “can job training programs bridge the opportunity gap?” There is a long history of research in economics and across the social sciences evaluating various job training programs and historically the evidence has been underwhelming. The most comprehensive meta-analysis of this research comes from Card, Kluve, &amp; Weber 2018, who analyze results from over 200 evaluations of job training programs in OECD countries and find zero to small impacts on earnings and employment on average, and, further, very little evidence that the typical training program can more people into high quality jobs (high paying + good non-pecuniary benefits). </a:t>
            </a:r>
            <a:endParaRPr/>
          </a:p>
          <a:p>
            <a:pPr marL="0" lvl="0" indent="0" algn="l" rtl="0">
              <a:spcBef>
                <a:spcPts val="0"/>
              </a:spcBef>
              <a:spcAft>
                <a:spcPts val="0"/>
              </a:spcAft>
              <a:buNone/>
            </a:pPr>
            <a:endParaRPr/>
          </a:p>
          <a:p>
            <a:pPr marL="0" lvl="0" indent="0" algn="l" rtl="0">
              <a:spcBef>
                <a:spcPts val="0"/>
              </a:spcBef>
              <a:spcAft>
                <a:spcPts val="0"/>
              </a:spcAft>
              <a:buNone/>
            </a:pPr>
            <a:r>
              <a:rPr lang="en"/>
              <a:t>More recently, however, evaluations on sector-specific training programs have been more promising. What distinguishes these programs is that, rather than trying to builds general skills or focusing on the the employment margin independent of job quality, these programs focus on training workers specifically in skills that are demanded by high-paying employers in sectors that consistently demand labor. Many of these programs have relationships with local employers whose needs they orient their training curricula toward and some, like the one I am going to focusing on, offer internships with local employers. The short term impact evaluations of these programs have shown earnings increases upwards of 50%, which is basically like getting the return to a BA in ¼ the time.</a:t>
            </a:r>
            <a:endParaRPr/>
          </a:p>
          <a:p>
            <a:pPr marL="0" lvl="0" indent="0" algn="l" rtl="0">
              <a:spcBef>
                <a:spcPts val="0"/>
              </a:spcBef>
              <a:spcAft>
                <a:spcPts val="0"/>
              </a:spcAft>
              <a:buNone/>
            </a:pPr>
            <a:endParaRPr/>
          </a:p>
          <a:p>
            <a:pPr marL="0" lvl="0" indent="0" algn="l" rtl="0">
              <a:spcBef>
                <a:spcPts val="0"/>
              </a:spcBef>
              <a:spcAft>
                <a:spcPts val="0"/>
              </a:spcAft>
              <a:buNone/>
            </a:pPr>
            <a:r>
              <a:rPr lang="en"/>
              <a:t>Despite this, surprisingly little is known about who these programs work for and why they work, which is the focus of my paper. Specifically, I am going to try and answer two overarching research questions: (1) is there  systematic variation in impacts of these programs and (2) if so, which mechanisms best explain this variation (aka why/when do these programs work)? </a:t>
            </a:r>
            <a:endParaRPr/>
          </a:p>
          <a:p>
            <a:pPr marL="0" lvl="0" indent="0" algn="l" rtl="0">
              <a:spcBef>
                <a:spcPts val="0"/>
              </a:spcBef>
              <a:spcAft>
                <a:spcPts val="0"/>
              </a:spcAft>
              <a:buNone/>
            </a:pPr>
            <a:endParaRPr/>
          </a:p>
          <a:p>
            <a:pPr marL="0" lvl="0" indent="0" algn="l" rtl="0">
              <a:spcBef>
                <a:spcPts val="0"/>
              </a:spcBef>
              <a:spcAft>
                <a:spcPts val="0"/>
              </a:spcAft>
              <a:buNone/>
            </a:pPr>
            <a:r>
              <a:rPr lang="en"/>
              <a:t>This matters for at least two policy-relevant reasons. (1) Who the program helps will determine whether these programs really can be bridges to opportunity for the most disadvantaged and (2) figuring out which elements of the program govern success determine how to efficiently scale these programs. </a:t>
            </a:r>
            <a:endParaRPr/>
          </a:p>
          <a:p>
            <a:pPr marL="0" lvl="0" indent="0" algn="l" rtl="0">
              <a:spcBef>
                <a:spcPts val="0"/>
              </a:spcBef>
              <a:spcAft>
                <a:spcPts val="0"/>
              </a:spcAft>
              <a:buNone/>
            </a:pPr>
            <a:endParaRPr/>
          </a:p>
          <a:p>
            <a:pPr marL="0" lvl="0" indent="0" algn="l" rtl="0">
              <a:spcBef>
                <a:spcPts val="0"/>
              </a:spcBef>
              <a:spcAft>
                <a:spcPts val="0"/>
              </a:spcAft>
              <a:buNone/>
            </a:pPr>
            <a:r>
              <a:rPr lang="en"/>
              <a:t>170 Seconds </a:t>
            </a:r>
            <a:endParaRPr/>
          </a:p>
        </p:txBody>
      </p:sp>
    </p:spTree>
    <p:extLst>
      <p:ext uri="{BB962C8B-B14F-4D97-AF65-F5344CB8AC3E}">
        <p14:creationId xmlns:p14="http://schemas.microsoft.com/office/powerpoint/2010/main" val="3122704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bb044f623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bb044f623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Alright so back to this project, the setting is going to be an RCT of a sectoral job training program called Year Up. I’ve decided to focus on this program for three reasons. First, the RCT had a relatively large sample size of 2539 people and a large three year earnings impact, which means there is power to explore heterogeneity. Second, unlike other programs, part of this RCT was an in-depth survey to assessment of skills both at baseline and shortly post program, which I will leverage to try and learn whether skill growth can explain the programs earnings impacts. And third, due to a data partnership between Opportunity Insights at Harvard University and Year Up, I also have access to internal data on participant progress within the program, which will allow me to explore the potential role of program drop out in explaining effect variation. </a:t>
            </a:r>
            <a:endParaRPr/>
          </a:p>
          <a:p>
            <a:pPr marL="0" lvl="0" indent="0" algn="l" rtl="0">
              <a:spcBef>
                <a:spcPts val="0"/>
              </a:spcBef>
              <a:spcAft>
                <a:spcPts val="0"/>
              </a:spcAft>
              <a:buNone/>
            </a:pPr>
            <a:endParaRPr/>
          </a:p>
          <a:p>
            <a:pPr marL="0" lvl="0" indent="0" algn="l" rtl="0">
              <a:spcBef>
                <a:spcPts val="0"/>
              </a:spcBef>
              <a:spcAft>
                <a:spcPts val="0"/>
              </a:spcAft>
              <a:buNone/>
            </a:pPr>
            <a:r>
              <a:rPr lang="en"/>
              <a:t>What we do in the the paper is the following. First, we use ML (specifically causal forests) to estimate three-year earnings impact variation. From this there are two key results. First, we find evidence of “large” impact variation, where those in the top fifth of the impact distribution get three times the earnings boost relative to those in the bottom fifth of the distribution. Second, we find that those that stack up at the bottom of the impact distribution are disproportionately black, female, and poor, which suggests that the program is less effective for those in historically disadvantaged groups. </a:t>
            </a:r>
            <a:endParaRPr/>
          </a:p>
          <a:p>
            <a:pPr marL="0" lvl="0" indent="0" algn="l" rtl="0">
              <a:spcBef>
                <a:spcPts val="0"/>
              </a:spcBef>
              <a:spcAft>
                <a:spcPts val="0"/>
              </a:spcAft>
              <a:buNone/>
            </a:pPr>
            <a:endParaRPr/>
          </a:p>
          <a:p>
            <a:pPr marL="0" lvl="0" indent="0" algn="l" rtl="0">
              <a:spcBef>
                <a:spcPts val="0"/>
              </a:spcBef>
              <a:spcAft>
                <a:spcPts val="0"/>
              </a:spcAft>
              <a:buNone/>
            </a:pPr>
            <a:r>
              <a:rPr lang="en"/>
              <a:t>Second, we use ML to explore the link between program impacts on various potential mediators and three year impacts on earnings. Specifically, we estimate effect heterogeneity on measures of career skills, character skills, and the quality of job one gets placed in. Then we show that earnings impacts can be explained by impacts on quality of job placement, not growth in measured skills. </a:t>
            </a:r>
            <a:endParaRPr/>
          </a:p>
          <a:p>
            <a:pPr marL="0" lvl="0" indent="0" algn="l" rtl="0">
              <a:spcBef>
                <a:spcPts val="0"/>
              </a:spcBef>
              <a:spcAft>
                <a:spcPts val="0"/>
              </a:spcAft>
              <a:buNone/>
            </a:pPr>
            <a:endParaRPr/>
          </a:p>
          <a:p>
            <a:pPr marL="0" lvl="0" indent="0" algn="l" rtl="0">
              <a:spcBef>
                <a:spcPts val="0"/>
              </a:spcBef>
              <a:spcAft>
                <a:spcPts val="0"/>
              </a:spcAft>
              <a:buNone/>
            </a:pPr>
            <a:r>
              <a:rPr lang="en"/>
              <a:t>140 seconds | intro is 11.5 minutes</a:t>
            </a:r>
            <a:endParaRPr/>
          </a:p>
        </p:txBody>
      </p:sp>
    </p:spTree>
    <p:extLst>
      <p:ext uri="{BB962C8B-B14F-4D97-AF65-F5344CB8AC3E}">
        <p14:creationId xmlns:p14="http://schemas.microsoft.com/office/powerpoint/2010/main" val="3145469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bf0f963a40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bf0f963a40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6150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bb044f623b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bb044f623b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Next, I now apply the causal forest predictions to the entire sample, now that I have evidence that the approach is valid. What’s interesting here is that I can even get predictions for individuals who did not respond to the three-year survey because they have baseline data, and that’s all that is used to generate the predictions. So here I am showing the full distribution of predicted treatment effects for the sample.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20 seconds</a:t>
            </a:r>
            <a:endParaRPr/>
          </a:p>
        </p:txBody>
      </p:sp>
    </p:spTree>
    <p:extLst>
      <p:ext uri="{BB962C8B-B14F-4D97-AF65-F5344CB8AC3E}">
        <p14:creationId xmlns:p14="http://schemas.microsoft.com/office/powerpoint/2010/main" val="1006998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bb044f623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bb044f623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Next, I break the sample into quintiles of the treatment effect predictions and describe them demographically. In columns 1 through 5 I look at characteristics of quintiles 1 through 5 of the earnings effect predictions. Column six looks at the difference between the top effect quintile and the bottom effect quintile to see which demographics are over (or under) represented at the top relative to the bottom of the impact distribution. </a:t>
            </a:r>
            <a:endParaRPr/>
          </a:p>
          <a:p>
            <a:pPr marL="0" lvl="0" indent="0" algn="l" rtl="0">
              <a:spcBef>
                <a:spcPts val="0"/>
              </a:spcBef>
              <a:spcAft>
                <a:spcPts val="0"/>
              </a:spcAft>
              <a:buNone/>
            </a:pPr>
            <a:endParaRPr/>
          </a:p>
          <a:p>
            <a:pPr marL="0" lvl="0" indent="0" algn="l" rtl="0">
              <a:spcBef>
                <a:spcPts val="0"/>
              </a:spcBef>
              <a:spcAft>
                <a:spcPts val="0"/>
              </a:spcAft>
              <a:buNone/>
            </a:pPr>
            <a:r>
              <a:rPr lang="en"/>
              <a:t>The first thing to point out is that black people disproportionately stack up at the bottom, being 44 percentage points less likely to be in the top quintile relative to the bottom. This is primarily offset by asians who are 32 pp more likely to be in the top effect quintile. Women, are 23 pp less likely to be in the top quintile and those in the poorest group are 56 pp less likely to be in the top quintile. Finally, the top effect group also appears to be lower skill than the bottom effect group. When I initially saw this, I was confused, but this appears to be driven by women who score higher on the skill measures than men. </a:t>
            </a:r>
            <a:endParaRPr/>
          </a:p>
          <a:p>
            <a:pPr marL="0" lvl="0" indent="0" algn="l" rtl="0">
              <a:spcBef>
                <a:spcPts val="0"/>
              </a:spcBef>
              <a:spcAft>
                <a:spcPts val="0"/>
              </a:spcAft>
              <a:buNone/>
            </a:pPr>
            <a:endParaRPr/>
          </a:p>
          <a:p>
            <a:pPr marL="0" lvl="0" indent="0" algn="l" rtl="0">
              <a:spcBef>
                <a:spcPts val="0"/>
              </a:spcBef>
              <a:spcAft>
                <a:spcPts val="0"/>
              </a:spcAft>
              <a:buNone/>
            </a:pPr>
            <a:r>
              <a:rPr lang="en"/>
              <a:t>The headline takeaway from this, and one of the key findings from the paper, is that those at the bottom of the effect distribution for YU are disproportionately poor, black, and female. </a:t>
            </a:r>
            <a:endParaRPr/>
          </a:p>
          <a:p>
            <a:pPr marL="0" lvl="0" indent="0" algn="l" rtl="0">
              <a:spcBef>
                <a:spcPts val="0"/>
              </a:spcBef>
              <a:spcAft>
                <a:spcPts val="0"/>
              </a:spcAft>
              <a:buNone/>
            </a:pPr>
            <a:endParaRPr/>
          </a:p>
          <a:p>
            <a:pPr marL="0" lvl="0" indent="0" algn="l" rtl="0">
              <a:spcBef>
                <a:spcPts val="0"/>
              </a:spcBef>
              <a:spcAft>
                <a:spcPts val="0"/>
              </a:spcAft>
              <a:buNone/>
            </a:pPr>
            <a:r>
              <a:rPr lang="en"/>
              <a:t>94 seconds</a:t>
            </a:r>
            <a:endParaRPr/>
          </a:p>
        </p:txBody>
      </p:sp>
    </p:spTree>
    <p:extLst>
      <p:ext uri="{BB962C8B-B14F-4D97-AF65-F5344CB8AC3E}">
        <p14:creationId xmlns:p14="http://schemas.microsoft.com/office/powerpoint/2010/main" val="641290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bb044f623b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bb044f623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can perform that same exercise as before, where we look at whether those who are low in the impact distribution on career skills have lower three years earnings impacts than those near the top of the distribution. Then I do this, we again get a flat relationship. This means that, though the program increases these skills on average, those who get relatively high increases in career skills from the program don’t seem to get any higher earnings increases at the three year mark. </a:t>
            </a:r>
            <a:endParaRPr/>
          </a:p>
          <a:p>
            <a:pPr marL="0" lvl="0" indent="0" algn="l" rtl="0">
              <a:spcBef>
                <a:spcPts val="0"/>
              </a:spcBef>
              <a:spcAft>
                <a:spcPts val="0"/>
              </a:spcAft>
              <a:buNone/>
            </a:pPr>
            <a:endParaRPr/>
          </a:p>
          <a:p>
            <a:pPr marL="0" lvl="0" indent="0" algn="l" rtl="0">
              <a:spcBef>
                <a:spcPts val="0"/>
              </a:spcBef>
              <a:spcAft>
                <a:spcPts val="0"/>
              </a:spcAft>
              <a:buNone/>
            </a:pPr>
            <a:r>
              <a:rPr lang="en"/>
              <a:t>40 seconds</a:t>
            </a:r>
            <a:endParaRPr/>
          </a:p>
        </p:txBody>
      </p:sp>
    </p:spTree>
    <p:extLst>
      <p:ext uri="{BB962C8B-B14F-4D97-AF65-F5344CB8AC3E}">
        <p14:creationId xmlns:p14="http://schemas.microsoft.com/office/powerpoint/2010/main" val="659420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bb044f623b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bb044f623b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7283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5.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2FE163-241D-4FE0-8269-128E10860EDB}"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9AE29-21B0-48A8-B6CB-7B6178538445}" type="slidenum">
              <a:rPr lang="en-US" smtClean="0"/>
              <a:t>‹#›</a:t>
            </a:fld>
            <a:endParaRPr lang="en-US"/>
          </a:p>
        </p:txBody>
      </p:sp>
    </p:spTree>
    <p:extLst>
      <p:ext uri="{BB962C8B-B14F-4D97-AF65-F5344CB8AC3E}">
        <p14:creationId xmlns:p14="http://schemas.microsoft.com/office/powerpoint/2010/main" val="4008081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2FE163-241D-4FE0-8269-128E10860EDB}"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9AE29-21B0-48A8-B6CB-7B6178538445}" type="slidenum">
              <a:rPr lang="en-US" smtClean="0"/>
              <a:t>‹#›</a:t>
            </a:fld>
            <a:endParaRPr lang="en-US"/>
          </a:p>
        </p:txBody>
      </p:sp>
    </p:spTree>
    <p:extLst>
      <p:ext uri="{BB962C8B-B14F-4D97-AF65-F5344CB8AC3E}">
        <p14:creationId xmlns:p14="http://schemas.microsoft.com/office/powerpoint/2010/main" val="42846998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47451A-A599-495D-A8BA-CD2438734CE6}" type="datetimeFigureOut">
              <a:rPr lang="en-US" smtClean="0"/>
              <a:t>4/25/2024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9F14F7B-E337-4ECE-9DD5-630E6517FACD}" type="slidenum">
              <a:rPr lang="en-US" smtClean="0"/>
              <a:t>‹#›</a:t>
            </a:fld>
            <a:endParaRPr lang="en-US" dirty="0"/>
          </a:p>
        </p:txBody>
      </p:sp>
    </p:spTree>
    <p:extLst>
      <p:ext uri="{BB962C8B-B14F-4D97-AF65-F5344CB8AC3E}">
        <p14:creationId xmlns:p14="http://schemas.microsoft.com/office/powerpoint/2010/main" val="33177781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C47451A-A599-495D-A8BA-CD2438734CE6}" type="datetimeFigureOut">
              <a:rPr lang="en-US" smtClean="0"/>
              <a:t>4/25/2024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9F14F7B-E337-4ECE-9DD5-630E6517FACD}" type="slidenum">
              <a:rPr lang="en-US" smtClean="0"/>
              <a:t>‹#›</a:t>
            </a:fld>
            <a:endParaRPr lang="en-US" dirty="0"/>
          </a:p>
        </p:txBody>
      </p:sp>
    </p:spTree>
    <p:extLst>
      <p:ext uri="{BB962C8B-B14F-4D97-AF65-F5344CB8AC3E}">
        <p14:creationId xmlns:p14="http://schemas.microsoft.com/office/powerpoint/2010/main" val="5654886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C47451A-A599-495D-A8BA-CD2438734CE6}" type="datetimeFigureOut">
              <a:rPr lang="en-US" smtClean="0"/>
              <a:t>4/25/2024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9F14F7B-E337-4ECE-9DD5-630E6517FACD}" type="slidenum">
              <a:rPr lang="en-US" smtClean="0"/>
              <a:t>‹#›</a:t>
            </a:fld>
            <a:endParaRPr lang="en-US" dirty="0"/>
          </a:p>
        </p:txBody>
      </p:sp>
    </p:spTree>
    <p:extLst>
      <p:ext uri="{BB962C8B-B14F-4D97-AF65-F5344CB8AC3E}">
        <p14:creationId xmlns:p14="http://schemas.microsoft.com/office/powerpoint/2010/main" val="6655753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C47451A-A599-495D-A8BA-CD2438734CE6}" type="datetimeFigureOut">
              <a:rPr lang="en-US" smtClean="0"/>
              <a:t>4/25/2024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F14F7B-E337-4ECE-9DD5-630E6517FACD}" type="slidenum">
              <a:rPr lang="en-US" smtClean="0"/>
              <a:t>‹#›</a:t>
            </a:fld>
            <a:endParaRPr lang="en-US" dirty="0"/>
          </a:p>
        </p:txBody>
      </p:sp>
    </p:spTree>
    <p:extLst>
      <p:ext uri="{BB962C8B-B14F-4D97-AF65-F5344CB8AC3E}">
        <p14:creationId xmlns:p14="http://schemas.microsoft.com/office/powerpoint/2010/main" val="34919657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47451A-A599-495D-A8BA-CD2438734CE6}" type="datetimeFigureOut">
              <a:rPr lang="en-US" smtClean="0"/>
              <a:t>4/25/2024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F14F7B-E337-4ECE-9DD5-630E6517FACD}" type="slidenum">
              <a:rPr lang="en-US" smtClean="0"/>
              <a:t>‹#›</a:t>
            </a:fld>
            <a:endParaRPr lang="en-US" dirty="0"/>
          </a:p>
        </p:txBody>
      </p:sp>
    </p:spTree>
    <p:extLst>
      <p:ext uri="{BB962C8B-B14F-4D97-AF65-F5344CB8AC3E}">
        <p14:creationId xmlns:p14="http://schemas.microsoft.com/office/powerpoint/2010/main" val="5260285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47451A-A599-495D-A8BA-CD2438734CE6}" type="datetimeFigureOut">
              <a:rPr lang="en-US" smtClean="0"/>
              <a:t>4/25/2024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F14F7B-E337-4ECE-9DD5-630E6517FACD}" type="slidenum">
              <a:rPr lang="en-US" smtClean="0"/>
              <a:t>‹#›</a:t>
            </a:fld>
            <a:endParaRPr lang="en-US" dirty="0"/>
          </a:p>
        </p:txBody>
      </p:sp>
    </p:spTree>
    <p:extLst>
      <p:ext uri="{BB962C8B-B14F-4D97-AF65-F5344CB8AC3E}">
        <p14:creationId xmlns:p14="http://schemas.microsoft.com/office/powerpoint/2010/main" val="809906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2FE163-241D-4FE0-8269-128E10860EDB}"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9AE29-21B0-48A8-B6CB-7B6178538445}" type="slidenum">
              <a:rPr lang="en-US" smtClean="0"/>
              <a:t>‹#›</a:t>
            </a:fld>
            <a:endParaRPr lang="en-US"/>
          </a:p>
        </p:txBody>
      </p:sp>
    </p:spTree>
    <p:extLst>
      <p:ext uri="{BB962C8B-B14F-4D97-AF65-F5344CB8AC3E}">
        <p14:creationId xmlns:p14="http://schemas.microsoft.com/office/powerpoint/2010/main" val="900519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1813D4C-A20C-4189-ABFF-C2544F49F7AE}"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B8EE21-BBB2-4A36-B1B8-8E3FB1470AE0}" type="slidenum">
              <a:rPr lang="en-US" smtClean="0"/>
              <a:t>‹#›</a:t>
            </a:fld>
            <a:endParaRPr lang="en-US"/>
          </a:p>
        </p:txBody>
      </p:sp>
    </p:spTree>
    <p:extLst>
      <p:ext uri="{BB962C8B-B14F-4D97-AF65-F5344CB8AC3E}">
        <p14:creationId xmlns:p14="http://schemas.microsoft.com/office/powerpoint/2010/main" val="663224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813D4C-A20C-4189-ABFF-C2544F49F7AE}"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B8EE21-BBB2-4A36-B1B8-8E3FB1470AE0}" type="slidenum">
              <a:rPr lang="en-US" smtClean="0"/>
              <a:t>‹#›</a:t>
            </a:fld>
            <a:endParaRPr lang="en-US"/>
          </a:p>
        </p:txBody>
      </p:sp>
    </p:spTree>
    <p:extLst>
      <p:ext uri="{BB962C8B-B14F-4D97-AF65-F5344CB8AC3E}">
        <p14:creationId xmlns:p14="http://schemas.microsoft.com/office/powerpoint/2010/main" val="3803923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813D4C-A20C-4189-ABFF-C2544F49F7AE}"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B8EE21-BBB2-4A36-B1B8-8E3FB1470AE0}" type="slidenum">
              <a:rPr lang="en-US" smtClean="0"/>
              <a:t>‹#›</a:t>
            </a:fld>
            <a:endParaRPr lang="en-US"/>
          </a:p>
        </p:txBody>
      </p:sp>
    </p:spTree>
    <p:extLst>
      <p:ext uri="{BB962C8B-B14F-4D97-AF65-F5344CB8AC3E}">
        <p14:creationId xmlns:p14="http://schemas.microsoft.com/office/powerpoint/2010/main" val="33790178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813D4C-A20C-4189-ABFF-C2544F49F7AE}"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B8EE21-BBB2-4A36-B1B8-8E3FB1470AE0}" type="slidenum">
              <a:rPr lang="en-US" smtClean="0"/>
              <a:t>‹#›</a:t>
            </a:fld>
            <a:endParaRPr lang="en-US"/>
          </a:p>
        </p:txBody>
      </p:sp>
    </p:spTree>
    <p:extLst>
      <p:ext uri="{BB962C8B-B14F-4D97-AF65-F5344CB8AC3E}">
        <p14:creationId xmlns:p14="http://schemas.microsoft.com/office/powerpoint/2010/main" val="342482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813D4C-A20C-4189-ABFF-C2544F49F7AE}" type="datetimeFigureOut">
              <a:rPr lang="en-US" smtClean="0"/>
              <a:t>4/25/2024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B8EE21-BBB2-4A36-B1B8-8E3FB1470AE0}" type="slidenum">
              <a:rPr lang="en-US" smtClean="0"/>
              <a:t>‹#›</a:t>
            </a:fld>
            <a:endParaRPr lang="en-US"/>
          </a:p>
        </p:txBody>
      </p:sp>
    </p:spTree>
    <p:extLst>
      <p:ext uri="{BB962C8B-B14F-4D97-AF65-F5344CB8AC3E}">
        <p14:creationId xmlns:p14="http://schemas.microsoft.com/office/powerpoint/2010/main" val="3783574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813D4C-A20C-4189-ABFF-C2544F49F7AE}" type="datetimeFigureOut">
              <a:rPr lang="en-US" smtClean="0"/>
              <a:t>4/25/2024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B8EE21-BBB2-4A36-B1B8-8E3FB1470AE0}" type="slidenum">
              <a:rPr lang="en-US" smtClean="0"/>
              <a:t>‹#›</a:t>
            </a:fld>
            <a:endParaRPr lang="en-US"/>
          </a:p>
        </p:txBody>
      </p:sp>
    </p:spTree>
    <p:extLst>
      <p:ext uri="{BB962C8B-B14F-4D97-AF65-F5344CB8AC3E}">
        <p14:creationId xmlns:p14="http://schemas.microsoft.com/office/powerpoint/2010/main" val="3005943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813D4C-A20C-4189-ABFF-C2544F49F7AE}" type="datetimeFigureOut">
              <a:rPr lang="en-US" smtClean="0"/>
              <a:t>4/25/2024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B8EE21-BBB2-4A36-B1B8-8E3FB1470AE0}" type="slidenum">
              <a:rPr lang="en-US" smtClean="0"/>
              <a:t>‹#›</a:t>
            </a:fld>
            <a:endParaRPr lang="en-US"/>
          </a:p>
        </p:txBody>
      </p:sp>
    </p:spTree>
    <p:extLst>
      <p:ext uri="{BB962C8B-B14F-4D97-AF65-F5344CB8AC3E}">
        <p14:creationId xmlns:p14="http://schemas.microsoft.com/office/powerpoint/2010/main" val="369609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813D4C-A20C-4189-ABFF-C2544F49F7AE}"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B8EE21-BBB2-4A36-B1B8-8E3FB1470AE0}" type="slidenum">
              <a:rPr lang="en-US" smtClean="0"/>
              <a:t>‹#›</a:t>
            </a:fld>
            <a:endParaRPr lang="en-US"/>
          </a:p>
        </p:txBody>
      </p:sp>
    </p:spTree>
    <p:extLst>
      <p:ext uri="{BB962C8B-B14F-4D97-AF65-F5344CB8AC3E}">
        <p14:creationId xmlns:p14="http://schemas.microsoft.com/office/powerpoint/2010/main" val="305934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2FE163-241D-4FE0-8269-128E10860EDB}"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9AE29-21B0-48A8-B6CB-7B6178538445}" type="slidenum">
              <a:rPr lang="en-US" smtClean="0"/>
              <a:t>‹#›</a:t>
            </a:fld>
            <a:endParaRPr lang="en-US"/>
          </a:p>
        </p:txBody>
      </p:sp>
    </p:spTree>
    <p:extLst>
      <p:ext uri="{BB962C8B-B14F-4D97-AF65-F5344CB8AC3E}">
        <p14:creationId xmlns:p14="http://schemas.microsoft.com/office/powerpoint/2010/main" val="21270251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813D4C-A20C-4189-ABFF-C2544F49F7AE}"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B8EE21-BBB2-4A36-B1B8-8E3FB1470AE0}" type="slidenum">
              <a:rPr lang="en-US" smtClean="0"/>
              <a:t>‹#›</a:t>
            </a:fld>
            <a:endParaRPr lang="en-US"/>
          </a:p>
        </p:txBody>
      </p:sp>
    </p:spTree>
    <p:extLst>
      <p:ext uri="{BB962C8B-B14F-4D97-AF65-F5344CB8AC3E}">
        <p14:creationId xmlns:p14="http://schemas.microsoft.com/office/powerpoint/2010/main" val="3144766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813D4C-A20C-4189-ABFF-C2544F49F7AE}"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B8EE21-BBB2-4A36-B1B8-8E3FB1470AE0}" type="slidenum">
              <a:rPr lang="en-US" smtClean="0"/>
              <a:t>‹#›</a:t>
            </a:fld>
            <a:endParaRPr lang="en-US"/>
          </a:p>
        </p:txBody>
      </p:sp>
    </p:spTree>
    <p:extLst>
      <p:ext uri="{BB962C8B-B14F-4D97-AF65-F5344CB8AC3E}">
        <p14:creationId xmlns:p14="http://schemas.microsoft.com/office/powerpoint/2010/main" val="3494668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813D4C-A20C-4189-ABFF-C2544F49F7AE}"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B8EE21-BBB2-4A36-B1B8-8E3FB1470AE0}" type="slidenum">
              <a:rPr lang="en-US" smtClean="0"/>
              <a:t>‹#›</a:t>
            </a:fld>
            <a:endParaRPr lang="en-US"/>
          </a:p>
        </p:txBody>
      </p:sp>
    </p:spTree>
    <p:extLst>
      <p:ext uri="{BB962C8B-B14F-4D97-AF65-F5344CB8AC3E}">
        <p14:creationId xmlns:p14="http://schemas.microsoft.com/office/powerpoint/2010/main" val="2196798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1467382" y="6160935"/>
            <a:ext cx="460332" cy="460368"/>
          </a:xfrm>
          <a:prstGeom prst="rect">
            <a:avLst/>
          </a:prstGeom>
        </p:spPr>
      </p:pic>
      <p:pic>
        <p:nvPicPr>
          <p:cNvPr id="17" name="bg object 17"/>
          <p:cNvPicPr/>
          <p:nvPr/>
        </p:nvPicPr>
        <p:blipFill>
          <a:blip r:embed="rId3" cstate="print"/>
          <a:stretch>
            <a:fillRect/>
          </a:stretch>
        </p:blipFill>
        <p:spPr>
          <a:xfrm>
            <a:off x="0" y="1563986"/>
            <a:ext cx="6331893" cy="5294013"/>
          </a:xfrm>
          <a:prstGeom prst="rect">
            <a:avLst/>
          </a:prstGeom>
        </p:spPr>
      </p:pic>
      <p:sp>
        <p:nvSpPr>
          <p:cNvPr id="2" name="Holder 2"/>
          <p:cNvSpPr>
            <a:spLocks noGrp="1"/>
          </p:cNvSpPr>
          <p:nvPr>
            <p:ph type="ctrTitle"/>
          </p:nvPr>
        </p:nvSpPr>
        <p:spPr>
          <a:xfrm>
            <a:off x="681567" y="1495617"/>
            <a:ext cx="10828867" cy="553998"/>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68988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1"/>
            <a:ext cx="12191999" cy="6857999"/>
          </a:xfrm>
          <a:prstGeom prst="rect">
            <a:avLst/>
          </a:prstGeom>
        </p:spPr>
      </p:pic>
      <p:pic>
        <p:nvPicPr>
          <p:cNvPr id="17" name="bg object 17"/>
          <p:cNvPicPr/>
          <p:nvPr/>
        </p:nvPicPr>
        <p:blipFill>
          <a:blip r:embed="rId3" cstate="print"/>
          <a:stretch>
            <a:fillRect/>
          </a:stretch>
        </p:blipFill>
        <p:spPr>
          <a:xfrm>
            <a:off x="11467382" y="6160935"/>
            <a:ext cx="460332" cy="460368"/>
          </a:xfrm>
          <a:prstGeom prst="rect">
            <a:avLst/>
          </a:prstGeom>
        </p:spPr>
      </p:pic>
      <p:pic>
        <p:nvPicPr>
          <p:cNvPr id="18" name="bg object 18"/>
          <p:cNvPicPr/>
          <p:nvPr/>
        </p:nvPicPr>
        <p:blipFill>
          <a:blip r:embed="rId4" cstate="print"/>
          <a:stretch>
            <a:fillRect/>
          </a:stretch>
        </p:blipFill>
        <p:spPr>
          <a:xfrm>
            <a:off x="1739150" y="1694667"/>
            <a:ext cx="2526365" cy="2526432"/>
          </a:xfrm>
          <a:prstGeom prst="rect">
            <a:avLst/>
          </a:prstGeom>
        </p:spPr>
      </p:pic>
      <p:sp>
        <p:nvSpPr>
          <p:cNvPr id="2" name="Holder 2"/>
          <p:cNvSpPr>
            <a:spLocks noGrp="1"/>
          </p:cNvSpPr>
          <p:nvPr>
            <p:ph type="title"/>
          </p:nvPr>
        </p:nvSpPr>
        <p:spPr>
          <a:xfrm>
            <a:off x="2255713" y="459676"/>
            <a:ext cx="7680571" cy="738664"/>
          </a:xfrm>
        </p:spPr>
        <p:txBody>
          <a:bodyPr lIns="0" tIns="0" rIns="0" bIns="0"/>
          <a:lstStyle>
            <a:lvl1pPr>
              <a:defRPr sz="4800" b="0" i="0">
                <a:solidFill>
                  <a:srgbClr val="F6F6F6"/>
                </a:solidFill>
                <a:latin typeface="Courier New"/>
                <a:cs typeface="Courier New"/>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833922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255713" y="459676"/>
            <a:ext cx="7680571" cy="738664"/>
          </a:xfrm>
        </p:spPr>
        <p:txBody>
          <a:bodyPr lIns="0" tIns="0" rIns="0" bIns="0"/>
          <a:lstStyle>
            <a:lvl1pPr>
              <a:defRPr sz="4800" b="0" i="0">
                <a:solidFill>
                  <a:srgbClr val="F6F6F6"/>
                </a:solidFill>
                <a:latin typeface="Courier New"/>
                <a:cs typeface="Courier New"/>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350073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255713" y="459676"/>
            <a:ext cx="7680571" cy="738664"/>
          </a:xfrm>
        </p:spPr>
        <p:txBody>
          <a:bodyPr lIns="0" tIns="0" rIns="0" bIns="0"/>
          <a:lstStyle>
            <a:lvl1pPr>
              <a:defRPr sz="4800" b="0" i="0">
                <a:solidFill>
                  <a:srgbClr val="F6F6F6"/>
                </a:solidFill>
                <a:latin typeface="Courier New"/>
                <a:cs typeface="Courier Ne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76608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1467382" y="6160935"/>
            <a:ext cx="460332" cy="460368"/>
          </a:xfrm>
          <a:prstGeom prst="rect">
            <a:avLst/>
          </a:prstGeom>
        </p:spPr>
      </p:pic>
      <p:sp>
        <p:nvSpPr>
          <p:cNvPr id="17" name="bg object 17"/>
          <p:cNvSpPr/>
          <p:nvPr/>
        </p:nvSpPr>
        <p:spPr>
          <a:xfrm>
            <a:off x="0" y="0"/>
            <a:ext cx="6893560" cy="6858000"/>
          </a:xfrm>
          <a:custGeom>
            <a:avLst/>
            <a:gdLst/>
            <a:ahLst/>
            <a:cxnLst/>
            <a:rect l="l" t="t" r="r" b="b"/>
            <a:pathLst>
              <a:path w="5170170" h="5143500">
                <a:moveTo>
                  <a:pt x="0" y="0"/>
                </a:moveTo>
                <a:lnTo>
                  <a:pt x="5169799" y="0"/>
                </a:lnTo>
                <a:lnTo>
                  <a:pt x="5169799" y="5143499"/>
                </a:lnTo>
                <a:lnTo>
                  <a:pt x="0" y="5143499"/>
                </a:lnTo>
                <a:lnTo>
                  <a:pt x="0" y="0"/>
                </a:lnTo>
                <a:close/>
              </a:path>
            </a:pathLst>
          </a:custGeom>
          <a:solidFill>
            <a:srgbClr val="1A1A1A"/>
          </a:solidFill>
        </p:spPr>
        <p:txBody>
          <a:bodyPr wrap="square" lIns="0" tIns="0" rIns="0" bIns="0" rtlCol="0"/>
          <a:lstStyle/>
          <a:p>
            <a:endParaRPr sz="24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63460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53439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45661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C2FE163-241D-4FE0-8269-128E10860EDB}"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9AE29-21B0-48A8-B6CB-7B6178538445}" type="slidenum">
              <a:rPr lang="en-US" smtClean="0"/>
              <a:t>‹#›</a:t>
            </a:fld>
            <a:endParaRPr lang="en-US"/>
          </a:p>
        </p:txBody>
      </p:sp>
    </p:spTree>
    <p:extLst>
      <p:ext uri="{BB962C8B-B14F-4D97-AF65-F5344CB8AC3E}">
        <p14:creationId xmlns:p14="http://schemas.microsoft.com/office/powerpoint/2010/main" val="30421483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500876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108124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347731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75946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187046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313625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948239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110605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25061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438C0-DF49-CDD1-2506-387006CEB6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2EBA5F-1A59-E1C4-DC9B-D6FB9AE72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DE4664-773E-32D2-3F5F-86163935DEF5}"/>
              </a:ext>
            </a:extLst>
          </p:cNvPr>
          <p:cNvSpPr>
            <a:spLocks noGrp="1"/>
          </p:cNvSpPr>
          <p:nvPr>
            <p:ph type="dt" sz="half" idx="10"/>
          </p:nvPr>
        </p:nvSpPr>
        <p:spPr/>
        <p:txBody>
          <a:bodyPr/>
          <a:lstStyle/>
          <a:p>
            <a:fld id="{1B61F796-BF9A-6744-B669-C66C5FA7A148}" type="datetimeFigureOut">
              <a:rPr lang="en-US" smtClean="0"/>
              <a:t>4/25/2024</a:t>
            </a:fld>
            <a:endParaRPr lang="en-US"/>
          </a:p>
        </p:txBody>
      </p:sp>
      <p:sp>
        <p:nvSpPr>
          <p:cNvPr id="5" name="Footer Placeholder 4">
            <a:extLst>
              <a:ext uri="{FF2B5EF4-FFF2-40B4-BE49-F238E27FC236}">
                <a16:creationId xmlns:a16="http://schemas.microsoft.com/office/drawing/2014/main" id="{6A815185-86C9-57A1-C5DD-8140558D3C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6C8B22-6E03-CBA6-5B7D-3EC195FCC0D1}"/>
              </a:ext>
            </a:extLst>
          </p:cNvPr>
          <p:cNvSpPr>
            <a:spLocks noGrp="1"/>
          </p:cNvSpPr>
          <p:nvPr>
            <p:ph type="sldNum" sz="quarter" idx="12"/>
          </p:nvPr>
        </p:nvSpPr>
        <p:spPr/>
        <p:txBody>
          <a:bodyPr/>
          <a:lstStyle/>
          <a:p>
            <a:fld id="{6DADB01E-5FFE-6142-96C7-A8933284C93F}" type="slidenum">
              <a:rPr lang="en-US" smtClean="0"/>
              <a:t>‹#›</a:t>
            </a:fld>
            <a:endParaRPr lang="en-US"/>
          </a:p>
        </p:txBody>
      </p:sp>
    </p:spTree>
    <p:extLst>
      <p:ext uri="{BB962C8B-B14F-4D97-AF65-F5344CB8AC3E}">
        <p14:creationId xmlns:p14="http://schemas.microsoft.com/office/powerpoint/2010/main" val="3613488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2FE163-241D-4FE0-8269-128E10860EDB}"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09AE29-21B0-48A8-B6CB-7B6178538445}" type="slidenum">
              <a:rPr lang="en-US" smtClean="0"/>
              <a:t>‹#›</a:t>
            </a:fld>
            <a:endParaRPr lang="en-US"/>
          </a:p>
        </p:txBody>
      </p:sp>
    </p:spTree>
    <p:extLst>
      <p:ext uri="{BB962C8B-B14F-4D97-AF65-F5344CB8AC3E}">
        <p14:creationId xmlns:p14="http://schemas.microsoft.com/office/powerpoint/2010/main" val="38608227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27199-7E32-B35B-DF3C-954FD1A52E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E5AD20-A4D4-11BF-85EE-3A11C31EB7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5E6D7-1F3E-BD65-6AFC-8609EB22274B}"/>
              </a:ext>
            </a:extLst>
          </p:cNvPr>
          <p:cNvSpPr>
            <a:spLocks noGrp="1"/>
          </p:cNvSpPr>
          <p:nvPr>
            <p:ph type="dt" sz="half" idx="10"/>
          </p:nvPr>
        </p:nvSpPr>
        <p:spPr/>
        <p:txBody>
          <a:bodyPr/>
          <a:lstStyle/>
          <a:p>
            <a:fld id="{1B61F796-BF9A-6744-B669-C66C5FA7A148}" type="datetimeFigureOut">
              <a:rPr lang="en-US" smtClean="0"/>
              <a:t>4/25/2024</a:t>
            </a:fld>
            <a:endParaRPr lang="en-US"/>
          </a:p>
        </p:txBody>
      </p:sp>
      <p:sp>
        <p:nvSpPr>
          <p:cNvPr id="5" name="Footer Placeholder 4">
            <a:extLst>
              <a:ext uri="{FF2B5EF4-FFF2-40B4-BE49-F238E27FC236}">
                <a16:creationId xmlns:a16="http://schemas.microsoft.com/office/drawing/2014/main" id="{F9233FE2-A90D-EA77-3599-7BD0CDEBB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05F50B-3BDA-98EF-1903-C14AED473BBD}"/>
              </a:ext>
            </a:extLst>
          </p:cNvPr>
          <p:cNvSpPr>
            <a:spLocks noGrp="1"/>
          </p:cNvSpPr>
          <p:nvPr>
            <p:ph type="sldNum" sz="quarter" idx="12"/>
          </p:nvPr>
        </p:nvSpPr>
        <p:spPr/>
        <p:txBody>
          <a:bodyPr/>
          <a:lstStyle/>
          <a:p>
            <a:fld id="{6DADB01E-5FFE-6142-96C7-A8933284C93F}" type="slidenum">
              <a:rPr lang="en-US" smtClean="0"/>
              <a:t>‹#›</a:t>
            </a:fld>
            <a:endParaRPr lang="en-US"/>
          </a:p>
        </p:txBody>
      </p:sp>
    </p:spTree>
    <p:extLst>
      <p:ext uri="{BB962C8B-B14F-4D97-AF65-F5344CB8AC3E}">
        <p14:creationId xmlns:p14="http://schemas.microsoft.com/office/powerpoint/2010/main" val="30723087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A3F83-4B6D-CA0A-4E36-0F976920DB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07917F-5A17-3C2C-39E2-4C5FC0CA601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E100F4-3AEF-270E-60FB-C6944BA89124}"/>
              </a:ext>
            </a:extLst>
          </p:cNvPr>
          <p:cNvSpPr>
            <a:spLocks noGrp="1"/>
          </p:cNvSpPr>
          <p:nvPr>
            <p:ph type="dt" sz="half" idx="10"/>
          </p:nvPr>
        </p:nvSpPr>
        <p:spPr/>
        <p:txBody>
          <a:bodyPr/>
          <a:lstStyle/>
          <a:p>
            <a:fld id="{1B61F796-BF9A-6744-B669-C66C5FA7A148}" type="datetimeFigureOut">
              <a:rPr lang="en-US" smtClean="0"/>
              <a:t>4/25/2024</a:t>
            </a:fld>
            <a:endParaRPr lang="en-US"/>
          </a:p>
        </p:txBody>
      </p:sp>
      <p:sp>
        <p:nvSpPr>
          <p:cNvPr id="5" name="Footer Placeholder 4">
            <a:extLst>
              <a:ext uri="{FF2B5EF4-FFF2-40B4-BE49-F238E27FC236}">
                <a16:creationId xmlns:a16="http://schemas.microsoft.com/office/drawing/2014/main" id="{A01B014E-409A-0096-36E7-DA7C9C94D7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118BDB-A9FD-C141-5379-4FBAC10D8FAC}"/>
              </a:ext>
            </a:extLst>
          </p:cNvPr>
          <p:cNvSpPr>
            <a:spLocks noGrp="1"/>
          </p:cNvSpPr>
          <p:nvPr>
            <p:ph type="sldNum" sz="quarter" idx="12"/>
          </p:nvPr>
        </p:nvSpPr>
        <p:spPr/>
        <p:txBody>
          <a:bodyPr/>
          <a:lstStyle/>
          <a:p>
            <a:fld id="{6DADB01E-5FFE-6142-96C7-A8933284C93F}" type="slidenum">
              <a:rPr lang="en-US" smtClean="0"/>
              <a:t>‹#›</a:t>
            </a:fld>
            <a:endParaRPr lang="en-US"/>
          </a:p>
        </p:txBody>
      </p:sp>
    </p:spTree>
    <p:extLst>
      <p:ext uri="{BB962C8B-B14F-4D97-AF65-F5344CB8AC3E}">
        <p14:creationId xmlns:p14="http://schemas.microsoft.com/office/powerpoint/2010/main" val="20794603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6CAF-331A-D448-997D-B2144E7AD5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8E14A6-0BAC-574D-7B3E-984FDD1F53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C696B3-F8D2-446F-CFD0-4C20636478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5CEFCC-CE41-DB7F-983C-B124E842FF7D}"/>
              </a:ext>
            </a:extLst>
          </p:cNvPr>
          <p:cNvSpPr>
            <a:spLocks noGrp="1"/>
          </p:cNvSpPr>
          <p:nvPr>
            <p:ph type="dt" sz="half" idx="10"/>
          </p:nvPr>
        </p:nvSpPr>
        <p:spPr/>
        <p:txBody>
          <a:bodyPr/>
          <a:lstStyle/>
          <a:p>
            <a:fld id="{1B61F796-BF9A-6744-B669-C66C5FA7A148}" type="datetimeFigureOut">
              <a:rPr lang="en-US" smtClean="0"/>
              <a:t>4/25/2024</a:t>
            </a:fld>
            <a:endParaRPr lang="en-US"/>
          </a:p>
        </p:txBody>
      </p:sp>
      <p:sp>
        <p:nvSpPr>
          <p:cNvPr id="6" name="Footer Placeholder 5">
            <a:extLst>
              <a:ext uri="{FF2B5EF4-FFF2-40B4-BE49-F238E27FC236}">
                <a16:creationId xmlns:a16="http://schemas.microsoft.com/office/drawing/2014/main" id="{3078D529-C71F-0E29-A7E2-677F4CB0D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1B4E3C-6FB0-16F5-6F91-9AEDCB5CCB7D}"/>
              </a:ext>
            </a:extLst>
          </p:cNvPr>
          <p:cNvSpPr>
            <a:spLocks noGrp="1"/>
          </p:cNvSpPr>
          <p:nvPr>
            <p:ph type="sldNum" sz="quarter" idx="12"/>
          </p:nvPr>
        </p:nvSpPr>
        <p:spPr/>
        <p:txBody>
          <a:bodyPr/>
          <a:lstStyle/>
          <a:p>
            <a:fld id="{6DADB01E-5FFE-6142-96C7-A8933284C93F}" type="slidenum">
              <a:rPr lang="en-US" smtClean="0"/>
              <a:t>‹#›</a:t>
            </a:fld>
            <a:endParaRPr lang="en-US"/>
          </a:p>
        </p:txBody>
      </p:sp>
    </p:spTree>
    <p:extLst>
      <p:ext uri="{BB962C8B-B14F-4D97-AF65-F5344CB8AC3E}">
        <p14:creationId xmlns:p14="http://schemas.microsoft.com/office/powerpoint/2010/main" val="25474870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2E229-60E1-40ED-419B-E6D272A738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490864-93AA-E50C-4862-96FFEAF02F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D205BE-3B99-B1A3-3096-2CBEBD4B0B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7CDF9-7940-3242-B5B7-5863E680D1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B3844A-2028-2BF2-7DAA-3C70AFE30C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80D4B2-F6F9-3D1F-11ED-2615A70375D1}"/>
              </a:ext>
            </a:extLst>
          </p:cNvPr>
          <p:cNvSpPr>
            <a:spLocks noGrp="1"/>
          </p:cNvSpPr>
          <p:nvPr>
            <p:ph type="dt" sz="half" idx="10"/>
          </p:nvPr>
        </p:nvSpPr>
        <p:spPr/>
        <p:txBody>
          <a:bodyPr/>
          <a:lstStyle/>
          <a:p>
            <a:fld id="{1B61F796-BF9A-6744-B669-C66C5FA7A148}" type="datetimeFigureOut">
              <a:rPr lang="en-US" smtClean="0"/>
              <a:t>4/25/2024</a:t>
            </a:fld>
            <a:endParaRPr lang="en-US"/>
          </a:p>
        </p:txBody>
      </p:sp>
      <p:sp>
        <p:nvSpPr>
          <p:cNvPr id="8" name="Footer Placeholder 7">
            <a:extLst>
              <a:ext uri="{FF2B5EF4-FFF2-40B4-BE49-F238E27FC236}">
                <a16:creationId xmlns:a16="http://schemas.microsoft.com/office/drawing/2014/main" id="{CF7E4EF7-2320-49F9-9325-C6FAA1C811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CC1062-41DD-2CE4-0EB3-8C747E04B1C0}"/>
              </a:ext>
            </a:extLst>
          </p:cNvPr>
          <p:cNvSpPr>
            <a:spLocks noGrp="1"/>
          </p:cNvSpPr>
          <p:nvPr>
            <p:ph type="sldNum" sz="quarter" idx="12"/>
          </p:nvPr>
        </p:nvSpPr>
        <p:spPr/>
        <p:txBody>
          <a:bodyPr/>
          <a:lstStyle/>
          <a:p>
            <a:fld id="{6DADB01E-5FFE-6142-96C7-A8933284C93F}" type="slidenum">
              <a:rPr lang="en-US" smtClean="0"/>
              <a:t>‹#›</a:t>
            </a:fld>
            <a:endParaRPr lang="en-US"/>
          </a:p>
        </p:txBody>
      </p:sp>
    </p:spTree>
    <p:extLst>
      <p:ext uri="{BB962C8B-B14F-4D97-AF65-F5344CB8AC3E}">
        <p14:creationId xmlns:p14="http://schemas.microsoft.com/office/powerpoint/2010/main" val="23597350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0373-5DD2-07B9-BB8E-EE874DB4B7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23A88E-0061-54FE-59FF-C6CD07139BCA}"/>
              </a:ext>
            </a:extLst>
          </p:cNvPr>
          <p:cNvSpPr>
            <a:spLocks noGrp="1"/>
          </p:cNvSpPr>
          <p:nvPr>
            <p:ph type="dt" sz="half" idx="10"/>
          </p:nvPr>
        </p:nvSpPr>
        <p:spPr/>
        <p:txBody>
          <a:bodyPr/>
          <a:lstStyle/>
          <a:p>
            <a:fld id="{1B61F796-BF9A-6744-B669-C66C5FA7A148}" type="datetimeFigureOut">
              <a:rPr lang="en-US" smtClean="0"/>
              <a:t>4/25/2024</a:t>
            </a:fld>
            <a:endParaRPr lang="en-US"/>
          </a:p>
        </p:txBody>
      </p:sp>
      <p:sp>
        <p:nvSpPr>
          <p:cNvPr id="4" name="Footer Placeholder 3">
            <a:extLst>
              <a:ext uri="{FF2B5EF4-FFF2-40B4-BE49-F238E27FC236}">
                <a16:creationId xmlns:a16="http://schemas.microsoft.com/office/drawing/2014/main" id="{D9A3ED40-28AC-9D54-F346-24B33529B4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A24B9D-BC03-CDDD-09D9-B4E9265020BF}"/>
              </a:ext>
            </a:extLst>
          </p:cNvPr>
          <p:cNvSpPr>
            <a:spLocks noGrp="1"/>
          </p:cNvSpPr>
          <p:nvPr>
            <p:ph type="sldNum" sz="quarter" idx="12"/>
          </p:nvPr>
        </p:nvSpPr>
        <p:spPr/>
        <p:txBody>
          <a:bodyPr/>
          <a:lstStyle/>
          <a:p>
            <a:fld id="{6DADB01E-5FFE-6142-96C7-A8933284C93F}" type="slidenum">
              <a:rPr lang="en-US" smtClean="0"/>
              <a:t>‹#›</a:t>
            </a:fld>
            <a:endParaRPr lang="en-US"/>
          </a:p>
        </p:txBody>
      </p:sp>
    </p:spTree>
    <p:extLst>
      <p:ext uri="{BB962C8B-B14F-4D97-AF65-F5344CB8AC3E}">
        <p14:creationId xmlns:p14="http://schemas.microsoft.com/office/powerpoint/2010/main" val="16221105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4206C0-BED0-02A8-1181-A651D7DAEE32}"/>
              </a:ext>
            </a:extLst>
          </p:cNvPr>
          <p:cNvSpPr>
            <a:spLocks noGrp="1"/>
          </p:cNvSpPr>
          <p:nvPr>
            <p:ph type="dt" sz="half" idx="10"/>
          </p:nvPr>
        </p:nvSpPr>
        <p:spPr/>
        <p:txBody>
          <a:bodyPr/>
          <a:lstStyle/>
          <a:p>
            <a:fld id="{1B61F796-BF9A-6744-B669-C66C5FA7A148}" type="datetimeFigureOut">
              <a:rPr lang="en-US" smtClean="0"/>
              <a:t>4/25/2024</a:t>
            </a:fld>
            <a:endParaRPr lang="en-US"/>
          </a:p>
        </p:txBody>
      </p:sp>
      <p:sp>
        <p:nvSpPr>
          <p:cNvPr id="3" name="Footer Placeholder 2">
            <a:extLst>
              <a:ext uri="{FF2B5EF4-FFF2-40B4-BE49-F238E27FC236}">
                <a16:creationId xmlns:a16="http://schemas.microsoft.com/office/drawing/2014/main" id="{272AB32A-96CC-8746-5D78-8DCBF87987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3A84E2-6323-EE43-E17C-45BE4AF8356B}"/>
              </a:ext>
            </a:extLst>
          </p:cNvPr>
          <p:cNvSpPr>
            <a:spLocks noGrp="1"/>
          </p:cNvSpPr>
          <p:nvPr>
            <p:ph type="sldNum" sz="quarter" idx="12"/>
          </p:nvPr>
        </p:nvSpPr>
        <p:spPr/>
        <p:txBody>
          <a:bodyPr/>
          <a:lstStyle/>
          <a:p>
            <a:fld id="{6DADB01E-5FFE-6142-96C7-A8933284C93F}" type="slidenum">
              <a:rPr lang="en-US" smtClean="0"/>
              <a:t>‹#›</a:t>
            </a:fld>
            <a:endParaRPr lang="en-US"/>
          </a:p>
        </p:txBody>
      </p:sp>
    </p:spTree>
    <p:extLst>
      <p:ext uri="{BB962C8B-B14F-4D97-AF65-F5344CB8AC3E}">
        <p14:creationId xmlns:p14="http://schemas.microsoft.com/office/powerpoint/2010/main" val="10642903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FC635-8800-3757-9C11-DBF6D11933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4F93BD-239F-67E7-C56F-1FC2715435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114D7B-C302-A08A-C8FD-305A6AB7AE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54029-7E0F-C5EB-2F96-7DF156A1F8CB}"/>
              </a:ext>
            </a:extLst>
          </p:cNvPr>
          <p:cNvSpPr>
            <a:spLocks noGrp="1"/>
          </p:cNvSpPr>
          <p:nvPr>
            <p:ph type="dt" sz="half" idx="10"/>
          </p:nvPr>
        </p:nvSpPr>
        <p:spPr/>
        <p:txBody>
          <a:bodyPr/>
          <a:lstStyle/>
          <a:p>
            <a:fld id="{1B61F796-BF9A-6744-B669-C66C5FA7A148}" type="datetimeFigureOut">
              <a:rPr lang="en-US" smtClean="0"/>
              <a:t>4/25/2024</a:t>
            </a:fld>
            <a:endParaRPr lang="en-US"/>
          </a:p>
        </p:txBody>
      </p:sp>
      <p:sp>
        <p:nvSpPr>
          <p:cNvPr id="6" name="Footer Placeholder 5">
            <a:extLst>
              <a:ext uri="{FF2B5EF4-FFF2-40B4-BE49-F238E27FC236}">
                <a16:creationId xmlns:a16="http://schemas.microsoft.com/office/drawing/2014/main" id="{473F0487-843E-D6ED-9537-20CB522041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95907C-9EA7-ED99-1EDF-067A4B447000}"/>
              </a:ext>
            </a:extLst>
          </p:cNvPr>
          <p:cNvSpPr>
            <a:spLocks noGrp="1"/>
          </p:cNvSpPr>
          <p:nvPr>
            <p:ph type="sldNum" sz="quarter" idx="12"/>
          </p:nvPr>
        </p:nvSpPr>
        <p:spPr/>
        <p:txBody>
          <a:bodyPr/>
          <a:lstStyle/>
          <a:p>
            <a:fld id="{6DADB01E-5FFE-6142-96C7-A8933284C93F}" type="slidenum">
              <a:rPr lang="en-US" smtClean="0"/>
              <a:t>‹#›</a:t>
            </a:fld>
            <a:endParaRPr lang="en-US"/>
          </a:p>
        </p:txBody>
      </p:sp>
    </p:spTree>
    <p:extLst>
      <p:ext uri="{BB962C8B-B14F-4D97-AF65-F5344CB8AC3E}">
        <p14:creationId xmlns:p14="http://schemas.microsoft.com/office/powerpoint/2010/main" val="33223802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F5282-7266-0159-DF4A-7D62882711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405145-CC5C-84CD-34E9-C8C0F31552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E39FE6-EB8D-31AA-BC1D-D17C5C2A3B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822303-42DB-BD55-EAD9-24051F5BB237}"/>
              </a:ext>
            </a:extLst>
          </p:cNvPr>
          <p:cNvSpPr>
            <a:spLocks noGrp="1"/>
          </p:cNvSpPr>
          <p:nvPr>
            <p:ph type="dt" sz="half" idx="10"/>
          </p:nvPr>
        </p:nvSpPr>
        <p:spPr/>
        <p:txBody>
          <a:bodyPr/>
          <a:lstStyle/>
          <a:p>
            <a:fld id="{1B61F796-BF9A-6744-B669-C66C5FA7A148}" type="datetimeFigureOut">
              <a:rPr lang="en-US" smtClean="0"/>
              <a:t>4/25/2024</a:t>
            </a:fld>
            <a:endParaRPr lang="en-US"/>
          </a:p>
        </p:txBody>
      </p:sp>
      <p:sp>
        <p:nvSpPr>
          <p:cNvPr id="6" name="Footer Placeholder 5">
            <a:extLst>
              <a:ext uri="{FF2B5EF4-FFF2-40B4-BE49-F238E27FC236}">
                <a16:creationId xmlns:a16="http://schemas.microsoft.com/office/drawing/2014/main" id="{F62BB88B-5A6C-2ED6-8901-0A20D5D60A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9CD8E2-2948-1CB4-D901-4B5F0F39A4ED}"/>
              </a:ext>
            </a:extLst>
          </p:cNvPr>
          <p:cNvSpPr>
            <a:spLocks noGrp="1"/>
          </p:cNvSpPr>
          <p:nvPr>
            <p:ph type="sldNum" sz="quarter" idx="12"/>
          </p:nvPr>
        </p:nvSpPr>
        <p:spPr/>
        <p:txBody>
          <a:bodyPr/>
          <a:lstStyle/>
          <a:p>
            <a:fld id="{6DADB01E-5FFE-6142-96C7-A8933284C93F}" type="slidenum">
              <a:rPr lang="en-US" smtClean="0"/>
              <a:t>‹#›</a:t>
            </a:fld>
            <a:endParaRPr lang="en-US"/>
          </a:p>
        </p:txBody>
      </p:sp>
    </p:spTree>
    <p:extLst>
      <p:ext uri="{BB962C8B-B14F-4D97-AF65-F5344CB8AC3E}">
        <p14:creationId xmlns:p14="http://schemas.microsoft.com/office/powerpoint/2010/main" val="21439885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BB722-DADD-1DF4-AA8A-FDC8C540F7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7E48DB-715E-6118-2C1F-DFDDFE3008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8B3EF7-6FCC-97F5-5F0D-8082CDA3E5D4}"/>
              </a:ext>
            </a:extLst>
          </p:cNvPr>
          <p:cNvSpPr>
            <a:spLocks noGrp="1"/>
          </p:cNvSpPr>
          <p:nvPr>
            <p:ph type="dt" sz="half" idx="10"/>
          </p:nvPr>
        </p:nvSpPr>
        <p:spPr/>
        <p:txBody>
          <a:bodyPr/>
          <a:lstStyle/>
          <a:p>
            <a:fld id="{1B61F796-BF9A-6744-B669-C66C5FA7A148}" type="datetimeFigureOut">
              <a:rPr lang="en-US" smtClean="0"/>
              <a:t>4/25/2024</a:t>
            </a:fld>
            <a:endParaRPr lang="en-US"/>
          </a:p>
        </p:txBody>
      </p:sp>
      <p:sp>
        <p:nvSpPr>
          <p:cNvPr id="5" name="Footer Placeholder 4">
            <a:extLst>
              <a:ext uri="{FF2B5EF4-FFF2-40B4-BE49-F238E27FC236}">
                <a16:creationId xmlns:a16="http://schemas.microsoft.com/office/drawing/2014/main" id="{C4485A87-CEFE-CB31-7055-17ED9CBC5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665F2-AF34-BD8F-C187-4ED32092669E}"/>
              </a:ext>
            </a:extLst>
          </p:cNvPr>
          <p:cNvSpPr>
            <a:spLocks noGrp="1"/>
          </p:cNvSpPr>
          <p:nvPr>
            <p:ph type="sldNum" sz="quarter" idx="12"/>
          </p:nvPr>
        </p:nvSpPr>
        <p:spPr/>
        <p:txBody>
          <a:bodyPr/>
          <a:lstStyle/>
          <a:p>
            <a:fld id="{6DADB01E-5FFE-6142-96C7-A8933284C93F}" type="slidenum">
              <a:rPr lang="en-US" smtClean="0"/>
              <a:t>‹#›</a:t>
            </a:fld>
            <a:endParaRPr lang="en-US"/>
          </a:p>
        </p:txBody>
      </p:sp>
    </p:spTree>
    <p:extLst>
      <p:ext uri="{BB962C8B-B14F-4D97-AF65-F5344CB8AC3E}">
        <p14:creationId xmlns:p14="http://schemas.microsoft.com/office/powerpoint/2010/main" val="27727601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8B4860-5E86-07D4-872F-2193C46D02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3B7231-4CED-47FF-4FA9-8261933C6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B3E290-FEFE-1462-C984-AE867755ADD4}"/>
              </a:ext>
            </a:extLst>
          </p:cNvPr>
          <p:cNvSpPr>
            <a:spLocks noGrp="1"/>
          </p:cNvSpPr>
          <p:nvPr>
            <p:ph type="dt" sz="half" idx="10"/>
          </p:nvPr>
        </p:nvSpPr>
        <p:spPr/>
        <p:txBody>
          <a:bodyPr/>
          <a:lstStyle/>
          <a:p>
            <a:fld id="{1B61F796-BF9A-6744-B669-C66C5FA7A148}" type="datetimeFigureOut">
              <a:rPr lang="en-US" smtClean="0"/>
              <a:t>4/25/2024</a:t>
            </a:fld>
            <a:endParaRPr lang="en-US"/>
          </a:p>
        </p:txBody>
      </p:sp>
      <p:sp>
        <p:nvSpPr>
          <p:cNvPr id="5" name="Footer Placeholder 4">
            <a:extLst>
              <a:ext uri="{FF2B5EF4-FFF2-40B4-BE49-F238E27FC236}">
                <a16:creationId xmlns:a16="http://schemas.microsoft.com/office/drawing/2014/main" id="{833977DD-1D3D-A55A-D02F-BA47189FDC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31B37-C552-19AD-FB28-3183D67AE240}"/>
              </a:ext>
            </a:extLst>
          </p:cNvPr>
          <p:cNvSpPr>
            <a:spLocks noGrp="1"/>
          </p:cNvSpPr>
          <p:nvPr>
            <p:ph type="sldNum" sz="quarter" idx="12"/>
          </p:nvPr>
        </p:nvSpPr>
        <p:spPr/>
        <p:txBody>
          <a:bodyPr/>
          <a:lstStyle/>
          <a:p>
            <a:fld id="{6DADB01E-5FFE-6142-96C7-A8933284C93F}" type="slidenum">
              <a:rPr lang="en-US" smtClean="0"/>
              <a:t>‹#›</a:t>
            </a:fld>
            <a:endParaRPr lang="en-US"/>
          </a:p>
        </p:txBody>
      </p:sp>
    </p:spTree>
    <p:extLst>
      <p:ext uri="{BB962C8B-B14F-4D97-AF65-F5344CB8AC3E}">
        <p14:creationId xmlns:p14="http://schemas.microsoft.com/office/powerpoint/2010/main" val="505301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2FE163-241D-4FE0-8269-128E10860EDB}" type="datetimeFigureOut">
              <a:rPr lang="en-US" smtClean="0"/>
              <a:t>4/25/2024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09AE29-21B0-48A8-B6CB-7B6178538445}" type="slidenum">
              <a:rPr lang="en-US" smtClean="0"/>
              <a:t>‹#›</a:t>
            </a:fld>
            <a:endParaRPr lang="en-US"/>
          </a:p>
        </p:txBody>
      </p:sp>
    </p:spTree>
    <p:extLst>
      <p:ext uri="{BB962C8B-B14F-4D97-AF65-F5344CB8AC3E}">
        <p14:creationId xmlns:p14="http://schemas.microsoft.com/office/powerpoint/2010/main" val="20465868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193960F-AEB8-4964-BE3D-B384A65AF8F9}" type="datetimeFigureOut">
              <a:rPr lang="en-US"/>
              <a:pPr>
                <a:defRPr/>
              </a:pPr>
              <a:t>4/25/2024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0D0E1D6-B84B-44AD-B8C3-A14C6E838287}" type="slidenum">
              <a:rPr lang="en-US" altLang="en-US"/>
              <a:pPr/>
              <a:t>‹#›</a:t>
            </a:fld>
            <a:endParaRPr lang="en-US" altLang="en-US"/>
          </a:p>
        </p:txBody>
      </p:sp>
    </p:spTree>
    <p:extLst>
      <p:ext uri="{BB962C8B-B14F-4D97-AF65-F5344CB8AC3E}">
        <p14:creationId xmlns:p14="http://schemas.microsoft.com/office/powerpoint/2010/main" val="40866283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50B4AF8-A864-49BB-9642-8659D199B95C}" type="datetimeFigureOut">
              <a:rPr lang="en-US"/>
              <a:pPr>
                <a:defRPr/>
              </a:pPr>
              <a:t>4/25/2024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0C476AB-0521-4A08-9157-1C07CD3C4708}" type="slidenum">
              <a:rPr lang="en-US" altLang="en-US"/>
              <a:pPr/>
              <a:t>‹#›</a:t>
            </a:fld>
            <a:endParaRPr lang="en-US" altLang="en-US"/>
          </a:p>
        </p:txBody>
      </p:sp>
    </p:spTree>
    <p:extLst>
      <p:ext uri="{BB962C8B-B14F-4D97-AF65-F5344CB8AC3E}">
        <p14:creationId xmlns:p14="http://schemas.microsoft.com/office/powerpoint/2010/main" val="23441229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401B5AE-7800-4418-A648-4A620D4E270C}" type="datetimeFigureOut">
              <a:rPr lang="en-US"/>
              <a:pPr>
                <a:defRPr/>
              </a:pPr>
              <a:t>4/25/2024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44C9FF1-E243-404B-9219-2A7D473A4140}" type="slidenum">
              <a:rPr lang="en-US" altLang="en-US"/>
              <a:pPr/>
              <a:t>‹#›</a:t>
            </a:fld>
            <a:endParaRPr lang="en-US" altLang="en-US"/>
          </a:p>
        </p:txBody>
      </p:sp>
    </p:spTree>
    <p:extLst>
      <p:ext uri="{BB962C8B-B14F-4D97-AF65-F5344CB8AC3E}">
        <p14:creationId xmlns:p14="http://schemas.microsoft.com/office/powerpoint/2010/main" val="27449994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031A6AD-ED23-4C77-96AC-FE56CFF99179}" type="datetimeFigureOut">
              <a:rPr lang="en-US"/>
              <a:pPr>
                <a:defRPr/>
              </a:pPr>
              <a:t>4/25/2024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0FE3CC7-CABD-4DBC-8FE8-1EC5ED509508}" type="slidenum">
              <a:rPr lang="en-US" altLang="en-US"/>
              <a:pPr/>
              <a:t>‹#›</a:t>
            </a:fld>
            <a:endParaRPr lang="en-US" altLang="en-US"/>
          </a:p>
        </p:txBody>
      </p:sp>
    </p:spTree>
    <p:extLst>
      <p:ext uri="{BB962C8B-B14F-4D97-AF65-F5344CB8AC3E}">
        <p14:creationId xmlns:p14="http://schemas.microsoft.com/office/powerpoint/2010/main" val="17130027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361F352-45F9-4C3B-971B-7A1C6639A5BC}" type="datetimeFigureOut">
              <a:rPr lang="en-US"/>
              <a:pPr>
                <a:defRPr/>
              </a:pPr>
              <a:t>4/25/2024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63695E1-E51C-41A3-91E3-06A6BA26B095}" type="slidenum">
              <a:rPr lang="en-US" altLang="en-US"/>
              <a:pPr/>
              <a:t>‹#›</a:t>
            </a:fld>
            <a:endParaRPr lang="en-US" altLang="en-US"/>
          </a:p>
        </p:txBody>
      </p:sp>
    </p:spTree>
    <p:extLst>
      <p:ext uri="{BB962C8B-B14F-4D97-AF65-F5344CB8AC3E}">
        <p14:creationId xmlns:p14="http://schemas.microsoft.com/office/powerpoint/2010/main" val="31724048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F0815E0-CEB3-467B-B0E5-AED28F3EF9C4}" type="datetimeFigureOut">
              <a:rPr lang="en-US"/>
              <a:pPr>
                <a:defRPr/>
              </a:pPr>
              <a:t>4/25/2024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0B2D47B7-5D6C-445F-B3FA-167A4F8750F2}" type="slidenum">
              <a:rPr lang="en-US" altLang="en-US"/>
              <a:pPr/>
              <a:t>‹#›</a:t>
            </a:fld>
            <a:endParaRPr lang="en-US" altLang="en-US"/>
          </a:p>
        </p:txBody>
      </p:sp>
    </p:spTree>
    <p:extLst>
      <p:ext uri="{BB962C8B-B14F-4D97-AF65-F5344CB8AC3E}">
        <p14:creationId xmlns:p14="http://schemas.microsoft.com/office/powerpoint/2010/main" val="15767353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D19E7D-7D52-41A6-8B47-F5CDFC28D899}" type="datetimeFigureOut">
              <a:rPr lang="en-US"/>
              <a:pPr>
                <a:defRPr/>
              </a:pPr>
              <a:t>4/25/2024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7BFEDD3C-3ACB-4F6E-9BD3-3502DBFE5CBA}" type="slidenum">
              <a:rPr lang="en-US" altLang="en-US"/>
              <a:pPr/>
              <a:t>‹#›</a:t>
            </a:fld>
            <a:endParaRPr lang="en-US" altLang="en-US"/>
          </a:p>
        </p:txBody>
      </p:sp>
    </p:spTree>
    <p:extLst>
      <p:ext uri="{BB962C8B-B14F-4D97-AF65-F5344CB8AC3E}">
        <p14:creationId xmlns:p14="http://schemas.microsoft.com/office/powerpoint/2010/main" val="40076746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117A388-A2A3-4588-AFB9-6145E9DFB6DB}" type="datetimeFigureOut">
              <a:rPr lang="en-US"/>
              <a:pPr>
                <a:defRPr/>
              </a:pPr>
              <a:t>4/25/2024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D708B9B-4ED8-40C8-BD26-EC516CC92B0C}" type="slidenum">
              <a:rPr lang="en-US" altLang="en-US"/>
              <a:pPr/>
              <a:t>‹#›</a:t>
            </a:fld>
            <a:endParaRPr lang="en-US" altLang="en-US"/>
          </a:p>
        </p:txBody>
      </p:sp>
    </p:spTree>
    <p:extLst>
      <p:ext uri="{BB962C8B-B14F-4D97-AF65-F5344CB8AC3E}">
        <p14:creationId xmlns:p14="http://schemas.microsoft.com/office/powerpoint/2010/main" val="35460601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7A613D7-81A6-404E-A6BE-4C5AEC1A05F2}" type="datetimeFigureOut">
              <a:rPr lang="en-US"/>
              <a:pPr>
                <a:defRPr/>
              </a:pPr>
              <a:t>4/25/2024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7854A65-D765-45C5-846A-E80FF13E9CE6}" type="slidenum">
              <a:rPr lang="en-US" altLang="en-US"/>
              <a:pPr/>
              <a:t>‹#›</a:t>
            </a:fld>
            <a:endParaRPr lang="en-US" altLang="en-US"/>
          </a:p>
        </p:txBody>
      </p:sp>
    </p:spTree>
    <p:extLst>
      <p:ext uri="{BB962C8B-B14F-4D97-AF65-F5344CB8AC3E}">
        <p14:creationId xmlns:p14="http://schemas.microsoft.com/office/powerpoint/2010/main" val="35950257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F5AFFFD-15E4-4835-B1BE-CD3FD808F941}" type="datetimeFigureOut">
              <a:rPr lang="en-US"/>
              <a:pPr>
                <a:defRPr/>
              </a:pPr>
              <a:t>4/25/2024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A5FE21A-3203-4F63-A17D-7C2C471246C2}" type="slidenum">
              <a:rPr lang="en-US" altLang="en-US"/>
              <a:pPr/>
              <a:t>‹#›</a:t>
            </a:fld>
            <a:endParaRPr lang="en-US" altLang="en-US"/>
          </a:p>
        </p:txBody>
      </p:sp>
    </p:spTree>
    <p:extLst>
      <p:ext uri="{BB962C8B-B14F-4D97-AF65-F5344CB8AC3E}">
        <p14:creationId xmlns:p14="http://schemas.microsoft.com/office/powerpoint/2010/main" val="693215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2FE163-241D-4FE0-8269-128E10860EDB}" type="datetimeFigureOut">
              <a:rPr lang="en-US" smtClean="0"/>
              <a:t>4/25/2024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09AE29-21B0-48A8-B6CB-7B6178538445}" type="slidenum">
              <a:rPr lang="en-US" smtClean="0"/>
              <a:t>‹#›</a:t>
            </a:fld>
            <a:endParaRPr lang="en-US"/>
          </a:p>
        </p:txBody>
      </p:sp>
    </p:spTree>
    <p:extLst>
      <p:ext uri="{BB962C8B-B14F-4D97-AF65-F5344CB8AC3E}">
        <p14:creationId xmlns:p14="http://schemas.microsoft.com/office/powerpoint/2010/main" val="23100498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0EC490E-1AC9-4261-A9E7-D5BC1D7D8C53}" type="datetimeFigureOut">
              <a:rPr lang="en-US"/>
              <a:pPr>
                <a:defRPr/>
              </a:pPr>
              <a:t>4/25/2024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183B796-7A22-4C31-B62B-11FD5C25BFEA}" type="slidenum">
              <a:rPr lang="en-US" altLang="en-US"/>
              <a:pPr/>
              <a:t>‹#›</a:t>
            </a:fld>
            <a:endParaRPr lang="en-US" altLang="en-US"/>
          </a:p>
        </p:txBody>
      </p:sp>
    </p:spTree>
    <p:extLst>
      <p:ext uri="{BB962C8B-B14F-4D97-AF65-F5344CB8AC3E}">
        <p14:creationId xmlns:p14="http://schemas.microsoft.com/office/powerpoint/2010/main" val="10189763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15B0E-96C8-6377-49BA-7F89D5DC7A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2752DC-1FD2-8E46-F32B-BD31974FF5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B0198-8852-FEE4-6584-8F331D7FCF55}"/>
              </a:ext>
            </a:extLst>
          </p:cNvPr>
          <p:cNvSpPr>
            <a:spLocks noGrp="1"/>
          </p:cNvSpPr>
          <p:nvPr>
            <p:ph type="dt" sz="half" idx="10"/>
          </p:nvPr>
        </p:nvSpPr>
        <p:spPr/>
        <p:txBody>
          <a:bodyPr/>
          <a:lstStyle/>
          <a:p>
            <a:fld id="{D200C729-CB5F-4C1D-A422-4E1DF9D53CB2}" type="datetimeFigureOut">
              <a:rPr lang="en-US" smtClean="0"/>
              <a:t>4/25/2024</a:t>
            </a:fld>
            <a:endParaRPr lang="en-US"/>
          </a:p>
        </p:txBody>
      </p:sp>
      <p:sp>
        <p:nvSpPr>
          <p:cNvPr id="5" name="Footer Placeholder 4">
            <a:extLst>
              <a:ext uri="{FF2B5EF4-FFF2-40B4-BE49-F238E27FC236}">
                <a16:creationId xmlns:a16="http://schemas.microsoft.com/office/drawing/2014/main" id="{1BD68BC2-078F-FCF0-EC90-EC2B495163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3FE965-2DEE-AB09-8411-2EE0F8AFFAB5}"/>
              </a:ext>
            </a:extLst>
          </p:cNvPr>
          <p:cNvSpPr>
            <a:spLocks noGrp="1"/>
          </p:cNvSpPr>
          <p:nvPr>
            <p:ph type="sldNum" sz="quarter" idx="12"/>
          </p:nvPr>
        </p:nvSpPr>
        <p:spPr/>
        <p:txBody>
          <a:bodyPr/>
          <a:lstStyle/>
          <a:p>
            <a:fld id="{5BD36DDD-44DF-4B98-A299-1B73A1F4297A}" type="slidenum">
              <a:rPr lang="en-US" smtClean="0"/>
              <a:t>‹#›</a:t>
            </a:fld>
            <a:endParaRPr lang="en-US"/>
          </a:p>
        </p:txBody>
      </p:sp>
    </p:spTree>
    <p:extLst>
      <p:ext uri="{BB962C8B-B14F-4D97-AF65-F5344CB8AC3E}">
        <p14:creationId xmlns:p14="http://schemas.microsoft.com/office/powerpoint/2010/main" val="41558444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76804-C9DE-34DB-F71A-B750E21C78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CBA4FB-6E2B-B4D4-8E77-DA21408169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B052F3-90B4-C147-05E3-A485D3803586}"/>
              </a:ext>
            </a:extLst>
          </p:cNvPr>
          <p:cNvSpPr>
            <a:spLocks noGrp="1"/>
          </p:cNvSpPr>
          <p:nvPr>
            <p:ph type="dt" sz="half" idx="10"/>
          </p:nvPr>
        </p:nvSpPr>
        <p:spPr/>
        <p:txBody>
          <a:bodyPr/>
          <a:lstStyle/>
          <a:p>
            <a:fld id="{D200C729-CB5F-4C1D-A422-4E1DF9D53CB2}" type="datetimeFigureOut">
              <a:rPr lang="en-US" smtClean="0"/>
              <a:t>4/25/2024</a:t>
            </a:fld>
            <a:endParaRPr lang="en-US"/>
          </a:p>
        </p:txBody>
      </p:sp>
      <p:sp>
        <p:nvSpPr>
          <p:cNvPr id="5" name="Footer Placeholder 4">
            <a:extLst>
              <a:ext uri="{FF2B5EF4-FFF2-40B4-BE49-F238E27FC236}">
                <a16:creationId xmlns:a16="http://schemas.microsoft.com/office/drawing/2014/main" id="{2F22275D-057D-8688-0827-FD31818A7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477AA0-32D5-2A11-8432-8608557D2648}"/>
              </a:ext>
            </a:extLst>
          </p:cNvPr>
          <p:cNvSpPr>
            <a:spLocks noGrp="1"/>
          </p:cNvSpPr>
          <p:nvPr>
            <p:ph type="sldNum" sz="quarter" idx="12"/>
          </p:nvPr>
        </p:nvSpPr>
        <p:spPr/>
        <p:txBody>
          <a:bodyPr/>
          <a:lstStyle/>
          <a:p>
            <a:fld id="{5BD36DDD-44DF-4B98-A299-1B73A1F4297A}" type="slidenum">
              <a:rPr lang="en-US" smtClean="0"/>
              <a:t>‹#›</a:t>
            </a:fld>
            <a:endParaRPr lang="en-US"/>
          </a:p>
        </p:txBody>
      </p:sp>
    </p:spTree>
    <p:extLst>
      <p:ext uri="{BB962C8B-B14F-4D97-AF65-F5344CB8AC3E}">
        <p14:creationId xmlns:p14="http://schemas.microsoft.com/office/powerpoint/2010/main" val="21974654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3BC7C-4DB1-DFA2-369D-AC190E318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8044AA-5F67-CB16-F688-503429DA2C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5846B8-6FDE-19DA-F957-43EF3B167E9D}"/>
              </a:ext>
            </a:extLst>
          </p:cNvPr>
          <p:cNvSpPr>
            <a:spLocks noGrp="1"/>
          </p:cNvSpPr>
          <p:nvPr>
            <p:ph type="dt" sz="half" idx="10"/>
          </p:nvPr>
        </p:nvSpPr>
        <p:spPr/>
        <p:txBody>
          <a:bodyPr/>
          <a:lstStyle/>
          <a:p>
            <a:fld id="{D200C729-CB5F-4C1D-A422-4E1DF9D53CB2}" type="datetimeFigureOut">
              <a:rPr lang="en-US" smtClean="0"/>
              <a:t>4/25/2024</a:t>
            </a:fld>
            <a:endParaRPr lang="en-US"/>
          </a:p>
        </p:txBody>
      </p:sp>
      <p:sp>
        <p:nvSpPr>
          <p:cNvPr id="5" name="Footer Placeholder 4">
            <a:extLst>
              <a:ext uri="{FF2B5EF4-FFF2-40B4-BE49-F238E27FC236}">
                <a16:creationId xmlns:a16="http://schemas.microsoft.com/office/drawing/2014/main" id="{85CA40F7-C0F8-8B94-FF97-B0FD9E5624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B3520-3FBC-C48A-A70F-333FB1D67F2F}"/>
              </a:ext>
            </a:extLst>
          </p:cNvPr>
          <p:cNvSpPr>
            <a:spLocks noGrp="1"/>
          </p:cNvSpPr>
          <p:nvPr>
            <p:ph type="sldNum" sz="quarter" idx="12"/>
          </p:nvPr>
        </p:nvSpPr>
        <p:spPr/>
        <p:txBody>
          <a:bodyPr/>
          <a:lstStyle/>
          <a:p>
            <a:fld id="{5BD36DDD-44DF-4B98-A299-1B73A1F4297A}" type="slidenum">
              <a:rPr lang="en-US" smtClean="0"/>
              <a:t>‹#›</a:t>
            </a:fld>
            <a:endParaRPr lang="en-US"/>
          </a:p>
        </p:txBody>
      </p:sp>
    </p:spTree>
    <p:extLst>
      <p:ext uri="{BB962C8B-B14F-4D97-AF65-F5344CB8AC3E}">
        <p14:creationId xmlns:p14="http://schemas.microsoft.com/office/powerpoint/2010/main" val="9719793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D0EB-FE9E-B322-A900-8FC65BFBAE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D86083-FD77-409E-4A35-EBCAE29F97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D9AA9A-BF87-23CB-E1AF-5E5EDED3FD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2D4D5D-EC6D-7AAB-0C36-6E84995AA103}"/>
              </a:ext>
            </a:extLst>
          </p:cNvPr>
          <p:cNvSpPr>
            <a:spLocks noGrp="1"/>
          </p:cNvSpPr>
          <p:nvPr>
            <p:ph type="dt" sz="half" idx="10"/>
          </p:nvPr>
        </p:nvSpPr>
        <p:spPr/>
        <p:txBody>
          <a:bodyPr/>
          <a:lstStyle/>
          <a:p>
            <a:fld id="{D200C729-CB5F-4C1D-A422-4E1DF9D53CB2}" type="datetimeFigureOut">
              <a:rPr lang="en-US" smtClean="0"/>
              <a:t>4/25/2024</a:t>
            </a:fld>
            <a:endParaRPr lang="en-US"/>
          </a:p>
        </p:txBody>
      </p:sp>
      <p:sp>
        <p:nvSpPr>
          <p:cNvPr id="6" name="Footer Placeholder 5">
            <a:extLst>
              <a:ext uri="{FF2B5EF4-FFF2-40B4-BE49-F238E27FC236}">
                <a16:creationId xmlns:a16="http://schemas.microsoft.com/office/drawing/2014/main" id="{B58A05E7-263C-EAC9-2D12-2348BCFFA4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27DBB8-3D1F-717B-E4B7-04A470B04308}"/>
              </a:ext>
            </a:extLst>
          </p:cNvPr>
          <p:cNvSpPr>
            <a:spLocks noGrp="1"/>
          </p:cNvSpPr>
          <p:nvPr>
            <p:ph type="sldNum" sz="quarter" idx="12"/>
          </p:nvPr>
        </p:nvSpPr>
        <p:spPr/>
        <p:txBody>
          <a:bodyPr/>
          <a:lstStyle/>
          <a:p>
            <a:fld id="{5BD36DDD-44DF-4B98-A299-1B73A1F4297A}" type="slidenum">
              <a:rPr lang="en-US" smtClean="0"/>
              <a:t>‹#›</a:t>
            </a:fld>
            <a:endParaRPr lang="en-US"/>
          </a:p>
        </p:txBody>
      </p:sp>
    </p:spTree>
    <p:extLst>
      <p:ext uri="{BB962C8B-B14F-4D97-AF65-F5344CB8AC3E}">
        <p14:creationId xmlns:p14="http://schemas.microsoft.com/office/powerpoint/2010/main" val="35201954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3AAE4-4410-EF25-5259-54DD553B21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BD1877-6CA3-7CB2-9B19-B6EBDB98D1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DC8929-98B5-137D-CA40-FB5D46F492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E9DB64-3389-5A99-6AC8-245368B5D3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D6AFD4-2E6C-D05A-974D-B4B8D69569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72DD9A-9EA9-98C5-EF21-C38214C17B1D}"/>
              </a:ext>
            </a:extLst>
          </p:cNvPr>
          <p:cNvSpPr>
            <a:spLocks noGrp="1"/>
          </p:cNvSpPr>
          <p:nvPr>
            <p:ph type="dt" sz="half" idx="10"/>
          </p:nvPr>
        </p:nvSpPr>
        <p:spPr/>
        <p:txBody>
          <a:bodyPr/>
          <a:lstStyle/>
          <a:p>
            <a:fld id="{D200C729-CB5F-4C1D-A422-4E1DF9D53CB2}" type="datetimeFigureOut">
              <a:rPr lang="en-US" smtClean="0"/>
              <a:t>4/25/2024</a:t>
            </a:fld>
            <a:endParaRPr lang="en-US"/>
          </a:p>
        </p:txBody>
      </p:sp>
      <p:sp>
        <p:nvSpPr>
          <p:cNvPr id="8" name="Footer Placeholder 7">
            <a:extLst>
              <a:ext uri="{FF2B5EF4-FFF2-40B4-BE49-F238E27FC236}">
                <a16:creationId xmlns:a16="http://schemas.microsoft.com/office/drawing/2014/main" id="{25C1595F-FD4B-191B-38E9-DADE484961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7121C9-9F3C-C7B0-A83B-B09ED4199C60}"/>
              </a:ext>
            </a:extLst>
          </p:cNvPr>
          <p:cNvSpPr>
            <a:spLocks noGrp="1"/>
          </p:cNvSpPr>
          <p:nvPr>
            <p:ph type="sldNum" sz="quarter" idx="12"/>
          </p:nvPr>
        </p:nvSpPr>
        <p:spPr/>
        <p:txBody>
          <a:bodyPr/>
          <a:lstStyle/>
          <a:p>
            <a:fld id="{5BD36DDD-44DF-4B98-A299-1B73A1F4297A}" type="slidenum">
              <a:rPr lang="en-US" smtClean="0"/>
              <a:t>‹#›</a:t>
            </a:fld>
            <a:endParaRPr lang="en-US"/>
          </a:p>
        </p:txBody>
      </p:sp>
    </p:spTree>
    <p:extLst>
      <p:ext uri="{BB962C8B-B14F-4D97-AF65-F5344CB8AC3E}">
        <p14:creationId xmlns:p14="http://schemas.microsoft.com/office/powerpoint/2010/main" val="14429576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C24D7-1B7C-7128-F251-9FB22EAF70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256C92-18B9-DC78-354C-60E589800D63}"/>
              </a:ext>
            </a:extLst>
          </p:cNvPr>
          <p:cNvSpPr>
            <a:spLocks noGrp="1"/>
          </p:cNvSpPr>
          <p:nvPr>
            <p:ph type="dt" sz="half" idx="10"/>
          </p:nvPr>
        </p:nvSpPr>
        <p:spPr/>
        <p:txBody>
          <a:bodyPr/>
          <a:lstStyle/>
          <a:p>
            <a:fld id="{D200C729-CB5F-4C1D-A422-4E1DF9D53CB2}" type="datetimeFigureOut">
              <a:rPr lang="en-US" smtClean="0"/>
              <a:t>4/25/2024</a:t>
            </a:fld>
            <a:endParaRPr lang="en-US"/>
          </a:p>
        </p:txBody>
      </p:sp>
      <p:sp>
        <p:nvSpPr>
          <p:cNvPr id="4" name="Footer Placeholder 3">
            <a:extLst>
              <a:ext uri="{FF2B5EF4-FFF2-40B4-BE49-F238E27FC236}">
                <a16:creationId xmlns:a16="http://schemas.microsoft.com/office/drawing/2014/main" id="{E6579BF0-A31C-7434-6C36-4945CFC94C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97F5EA-2D8A-DB1F-B7EA-1B16E71A4210}"/>
              </a:ext>
            </a:extLst>
          </p:cNvPr>
          <p:cNvSpPr>
            <a:spLocks noGrp="1"/>
          </p:cNvSpPr>
          <p:nvPr>
            <p:ph type="sldNum" sz="quarter" idx="12"/>
          </p:nvPr>
        </p:nvSpPr>
        <p:spPr/>
        <p:txBody>
          <a:bodyPr/>
          <a:lstStyle/>
          <a:p>
            <a:fld id="{5BD36DDD-44DF-4B98-A299-1B73A1F4297A}" type="slidenum">
              <a:rPr lang="en-US" smtClean="0"/>
              <a:t>‹#›</a:t>
            </a:fld>
            <a:endParaRPr lang="en-US"/>
          </a:p>
        </p:txBody>
      </p:sp>
    </p:spTree>
    <p:extLst>
      <p:ext uri="{BB962C8B-B14F-4D97-AF65-F5344CB8AC3E}">
        <p14:creationId xmlns:p14="http://schemas.microsoft.com/office/powerpoint/2010/main" val="34127961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B91115-1A2F-FF5B-14AD-73CB8BB474C2}"/>
              </a:ext>
            </a:extLst>
          </p:cNvPr>
          <p:cNvSpPr>
            <a:spLocks noGrp="1"/>
          </p:cNvSpPr>
          <p:nvPr>
            <p:ph type="dt" sz="half" idx="10"/>
          </p:nvPr>
        </p:nvSpPr>
        <p:spPr/>
        <p:txBody>
          <a:bodyPr/>
          <a:lstStyle/>
          <a:p>
            <a:fld id="{D200C729-CB5F-4C1D-A422-4E1DF9D53CB2}" type="datetimeFigureOut">
              <a:rPr lang="en-US" smtClean="0"/>
              <a:t>4/25/2024</a:t>
            </a:fld>
            <a:endParaRPr lang="en-US"/>
          </a:p>
        </p:txBody>
      </p:sp>
      <p:sp>
        <p:nvSpPr>
          <p:cNvPr id="3" name="Footer Placeholder 2">
            <a:extLst>
              <a:ext uri="{FF2B5EF4-FFF2-40B4-BE49-F238E27FC236}">
                <a16:creationId xmlns:a16="http://schemas.microsoft.com/office/drawing/2014/main" id="{FDB3CD60-D95D-9E12-38CA-1D2741F69C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88A0F3-8147-AE3B-F20D-20DB6414458C}"/>
              </a:ext>
            </a:extLst>
          </p:cNvPr>
          <p:cNvSpPr>
            <a:spLocks noGrp="1"/>
          </p:cNvSpPr>
          <p:nvPr>
            <p:ph type="sldNum" sz="quarter" idx="12"/>
          </p:nvPr>
        </p:nvSpPr>
        <p:spPr/>
        <p:txBody>
          <a:bodyPr/>
          <a:lstStyle/>
          <a:p>
            <a:fld id="{5BD36DDD-44DF-4B98-A299-1B73A1F4297A}" type="slidenum">
              <a:rPr lang="en-US" smtClean="0"/>
              <a:t>‹#›</a:t>
            </a:fld>
            <a:endParaRPr lang="en-US"/>
          </a:p>
        </p:txBody>
      </p:sp>
    </p:spTree>
    <p:extLst>
      <p:ext uri="{BB962C8B-B14F-4D97-AF65-F5344CB8AC3E}">
        <p14:creationId xmlns:p14="http://schemas.microsoft.com/office/powerpoint/2010/main" val="34678847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EF80D-A1D3-3B77-7151-3BA473060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3F0914-C899-46E5-E673-DB40A55CC3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6D7FB9-4671-9F8E-1205-0B43C8D0E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DE095B-39F5-0011-EB0E-C806E9CC01CC}"/>
              </a:ext>
            </a:extLst>
          </p:cNvPr>
          <p:cNvSpPr>
            <a:spLocks noGrp="1"/>
          </p:cNvSpPr>
          <p:nvPr>
            <p:ph type="dt" sz="half" idx="10"/>
          </p:nvPr>
        </p:nvSpPr>
        <p:spPr/>
        <p:txBody>
          <a:bodyPr/>
          <a:lstStyle/>
          <a:p>
            <a:fld id="{D200C729-CB5F-4C1D-A422-4E1DF9D53CB2}" type="datetimeFigureOut">
              <a:rPr lang="en-US" smtClean="0"/>
              <a:t>4/25/2024</a:t>
            </a:fld>
            <a:endParaRPr lang="en-US"/>
          </a:p>
        </p:txBody>
      </p:sp>
      <p:sp>
        <p:nvSpPr>
          <p:cNvPr id="6" name="Footer Placeholder 5">
            <a:extLst>
              <a:ext uri="{FF2B5EF4-FFF2-40B4-BE49-F238E27FC236}">
                <a16:creationId xmlns:a16="http://schemas.microsoft.com/office/drawing/2014/main" id="{C45DBF21-5718-8CD4-4B51-F6F2A69619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F0FC8-B18C-DFBA-1279-1E2371F00DE7}"/>
              </a:ext>
            </a:extLst>
          </p:cNvPr>
          <p:cNvSpPr>
            <a:spLocks noGrp="1"/>
          </p:cNvSpPr>
          <p:nvPr>
            <p:ph type="sldNum" sz="quarter" idx="12"/>
          </p:nvPr>
        </p:nvSpPr>
        <p:spPr/>
        <p:txBody>
          <a:bodyPr/>
          <a:lstStyle/>
          <a:p>
            <a:fld id="{5BD36DDD-44DF-4B98-A299-1B73A1F4297A}" type="slidenum">
              <a:rPr lang="en-US" smtClean="0"/>
              <a:t>‹#›</a:t>
            </a:fld>
            <a:endParaRPr lang="en-US"/>
          </a:p>
        </p:txBody>
      </p:sp>
    </p:spTree>
    <p:extLst>
      <p:ext uri="{BB962C8B-B14F-4D97-AF65-F5344CB8AC3E}">
        <p14:creationId xmlns:p14="http://schemas.microsoft.com/office/powerpoint/2010/main" val="42796229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53996-43DF-82F5-CE36-C3780918D5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4324E4-B9D1-FDA6-0BCD-E6DA5F8AB4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8106B2-0F12-D71A-4828-433526BF77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476B66-D627-AC6A-F30E-700F43835577}"/>
              </a:ext>
            </a:extLst>
          </p:cNvPr>
          <p:cNvSpPr>
            <a:spLocks noGrp="1"/>
          </p:cNvSpPr>
          <p:nvPr>
            <p:ph type="dt" sz="half" idx="10"/>
          </p:nvPr>
        </p:nvSpPr>
        <p:spPr/>
        <p:txBody>
          <a:bodyPr/>
          <a:lstStyle/>
          <a:p>
            <a:fld id="{D200C729-CB5F-4C1D-A422-4E1DF9D53CB2}" type="datetimeFigureOut">
              <a:rPr lang="en-US" smtClean="0"/>
              <a:t>4/25/2024</a:t>
            </a:fld>
            <a:endParaRPr lang="en-US"/>
          </a:p>
        </p:txBody>
      </p:sp>
      <p:sp>
        <p:nvSpPr>
          <p:cNvPr id="6" name="Footer Placeholder 5">
            <a:extLst>
              <a:ext uri="{FF2B5EF4-FFF2-40B4-BE49-F238E27FC236}">
                <a16:creationId xmlns:a16="http://schemas.microsoft.com/office/drawing/2014/main" id="{6BD9CB17-EA82-A5EF-C7F0-D699AFD4DB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B3F243-66C4-D97C-3EB5-45F9C2C402B5}"/>
              </a:ext>
            </a:extLst>
          </p:cNvPr>
          <p:cNvSpPr>
            <a:spLocks noGrp="1"/>
          </p:cNvSpPr>
          <p:nvPr>
            <p:ph type="sldNum" sz="quarter" idx="12"/>
          </p:nvPr>
        </p:nvSpPr>
        <p:spPr/>
        <p:txBody>
          <a:bodyPr/>
          <a:lstStyle/>
          <a:p>
            <a:fld id="{5BD36DDD-44DF-4B98-A299-1B73A1F4297A}" type="slidenum">
              <a:rPr lang="en-US" smtClean="0"/>
              <a:t>‹#›</a:t>
            </a:fld>
            <a:endParaRPr lang="en-US"/>
          </a:p>
        </p:txBody>
      </p:sp>
    </p:spTree>
    <p:extLst>
      <p:ext uri="{BB962C8B-B14F-4D97-AF65-F5344CB8AC3E}">
        <p14:creationId xmlns:p14="http://schemas.microsoft.com/office/powerpoint/2010/main" val="271449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2FE163-241D-4FE0-8269-128E10860EDB}" type="datetimeFigureOut">
              <a:rPr lang="en-US" smtClean="0"/>
              <a:t>4/25/2024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09AE29-21B0-48A8-B6CB-7B6178538445}" type="slidenum">
              <a:rPr lang="en-US" smtClean="0"/>
              <a:t>‹#›</a:t>
            </a:fld>
            <a:endParaRPr lang="en-US"/>
          </a:p>
        </p:txBody>
      </p:sp>
    </p:spTree>
    <p:extLst>
      <p:ext uri="{BB962C8B-B14F-4D97-AF65-F5344CB8AC3E}">
        <p14:creationId xmlns:p14="http://schemas.microsoft.com/office/powerpoint/2010/main" val="2301986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42BFD-2AFF-8AC7-FE67-5EB1573C80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D8ECAD-19BB-BE5F-CC50-19501E8625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FD59C-D0B6-A361-B01B-30E787F27AF5}"/>
              </a:ext>
            </a:extLst>
          </p:cNvPr>
          <p:cNvSpPr>
            <a:spLocks noGrp="1"/>
          </p:cNvSpPr>
          <p:nvPr>
            <p:ph type="dt" sz="half" idx="10"/>
          </p:nvPr>
        </p:nvSpPr>
        <p:spPr/>
        <p:txBody>
          <a:bodyPr/>
          <a:lstStyle/>
          <a:p>
            <a:fld id="{D200C729-CB5F-4C1D-A422-4E1DF9D53CB2}" type="datetimeFigureOut">
              <a:rPr lang="en-US" smtClean="0"/>
              <a:t>4/25/2024</a:t>
            </a:fld>
            <a:endParaRPr lang="en-US"/>
          </a:p>
        </p:txBody>
      </p:sp>
      <p:sp>
        <p:nvSpPr>
          <p:cNvPr id="5" name="Footer Placeholder 4">
            <a:extLst>
              <a:ext uri="{FF2B5EF4-FFF2-40B4-BE49-F238E27FC236}">
                <a16:creationId xmlns:a16="http://schemas.microsoft.com/office/drawing/2014/main" id="{83EA516C-5548-C01D-54B3-0CA78B3929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C223F2-636D-93B7-09D5-1062E4B54D1E}"/>
              </a:ext>
            </a:extLst>
          </p:cNvPr>
          <p:cNvSpPr>
            <a:spLocks noGrp="1"/>
          </p:cNvSpPr>
          <p:nvPr>
            <p:ph type="sldNum" sz="quarter" idx="12"/>
          </p:nvPr>
        </p:nvSpPr>
        <p:spPr/>
        <p:txBody>
          <a:bodyPr/>
          <a:lstStyle/>
          <a:p>
            <a:fld id="{5BD36DDD-44DF-4B98-A299-1B73A1F4297A}" type="slidenum">
              <a:rPr lang="en-US" smtClean="0"/>
              <a:t>‹#›</a:t>
            </a:fld>
            <a:endParaRPr lang="en-US"/>
          </a:p>
        </p:txBody>
      </p:sp>
    </p:spTree>
    <p:extLst>
      <p:ext uri="{BB962C8B-B14F-4D97-AF65-F5344CB8AC3E}">
        <p14:creationId xmlns:p14="http://schemas.microsoft.com/office/powerpoint/2010/main" val="10131048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8DD7FE-56DE-6889-CA75-C91C28E76B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11EB2C-8E06-A680-BB17-5502014AE1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4C19B7-E369-3016-D039-23BEC553C48A}"/>
              </a:ext>
            </a:extLst>
          </p:cNvPr>
          <p:cNvSpPr>
            <a:spLocks noGrp="1"/>
          </p:cNvSpPr>
          <p:nvPr>
            <p:ph type="dt" sz="half" idx="10"/>
          </p:nvPr>
        </p:nvSpPr>
        <p:spPr/>
        <p:txBody>
          <a:bodyPr/>
          <a:lstStyle/>
          <a:p>
            <a:fld id="{D200C729-CB5F-4C1D-A422-4E1DF9D53CB2}" type="datetimeFigureOut">
              <a:rPr lang="en-US" smtClean="0"/>
              <a:t>4/25/2024</a:t>
            </a:fld>
            <a:endParaRPr lang="en-US"/>
          </a:p>
        </p:txBody>
      </p:sp>
      <p:sp>
        <p:nvSpPr>
          <p:cNvPr id="5" name="Footer Placeholder 4">
            <a:extLst>
              <a:ext uri="{FF2B5EF4-FFF2-40B4-BE49-F238E27FC236}">
                <a16:creationId xmlns:a16="http://schemas.microsoft.com/office/drawing/2014/main" id="{F552D677-31F1-F571-518B-6E7918D0CB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5F7104-43B7-DD29-A040-689D2897FCAD}"/>
              </a:ext>
            </a:extLst>
          </p:cNvPr>
          <p:cNvSpPr>
            <a:spLocks noGrp="1"/>
          </p:cNvSpPr>
          <p:nvPr>
            <p:ph type="sldNum" sz="quarter" idx="12"/>
          </p:nvPr>
        </p:nvSpPr>
        <p:spPr/>
        <p:txBody>
          <a:bodyPr/>
          <a:lstStyle/>
          <a:p>
            <a:fld id="{5BD36DDD-44DF-4B98-A299-1B73A1F4297A}" type="slidenum">
              <a:rPr lang="en-US" smtClean="0"/>
              <a:t>‹#›</a:t>
            </a:fld>
            <a:endParaRPr lang="en-US"/>
          </a:p>
        </p:txBody>
      </p:sp>
    </p:spTree>
    <p:extLst>
      <p:ext uri="{BB962C8B-B14F-4D97-AF65-F5344CB8AC3E}">
        <p14:creationId xmlns:p14="http://schemas.microsoft.com/office/powerpoint/2010/main" val="24026328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556846"/>
          </a:xfrm>
        </p:spPr>
        <p:txBody>
          <a:bodyPr/>
          <a:lstStyle>
            <a:lvl1pPr>
              <a:defRPr>
                <a:solidFill>
                  <a:srgbClr val="C00000"/>
                </a:solidFill>
              </a:defRPr>
            </a:lvl1pPr>
          </a:lstStyle>
          <a:p>
            <a:r>
              <a:rPr lang="en-US" dirty="0"/>
              <a:t>Click to edit Master 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43317E-5497-426B-92F4-80BE817F0FB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4/25/2024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2F7C3-73E9-479B-98FF-0A9D0772E92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3490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42FE-E00B-4FAF-8F73-F722060EBA12}"/>
              </a:ext>
            </a:extLst>
          </p:cNvPr>
          <p:cNvSpPr>
            <a:spLocks noGrp="1"/>
          </p:cNvSpPr>
          <p:nvPr>
            <p:ph type="ctrTitle"/>
          </p:nvPr>
        </p:nvSpPr>
        <p:spPr>
          <a:xfrm>
            <a:off x="482600" y="978408"/>
            <a:ext cx="10506991" cy="2531555"/>
          </a:xfrm>
          <a:prstGeom prst="rect">
            <a:avLst/>
          </a:prstGeom>
        </p:spPr>
        <p:txBody>
          <a:bodyPr anchor="b"/>
          <a:lstStyle>
            <a:lvl1pPr algn="l">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7C1CCE2-4461-473E-B23C-34C8CCF04B3A}"/>
              </a:ext>
            </a:extLst>
          </p:cNvPr>
          <p:cNvSpPr>
            <a:spLocks noGrp="1"/>
          </p:cNvSpPr>
          <p:nvPr>
            <p:ph type="subTitle" idx="1"/>
          </p:nvPr>
        </p:nvSpPr>
        <p:spPr>
          <a:xfrm>
            <a:off x="482600" y="3602038"/>
            <a:ext cx="10506991" cy="227755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FAA551A-CE2F-4E35-A714-B1F04D4B4E8E}"/>
              </a:ext>
            </a:extLst>
          </p:cNvPr>
          <p:cNvSpPr>
            <a:spLocks noGrp="1"/>
          </p:cNvSpPr>
          <p:nvPr>
            <p:ph type="dt" sz="half" idx="10"/>
          </p:nvPr>
        </p:nvSpPr>
        <p:spPr/>
        <p:txBody>
          <a:bodyPr/>
          <a:lstStyle/>
          <a:p>
            <a:fld id="{81B8F32D-D8B6-4B9E-9CBF-DCAC30B7B93D}" type="datetimeFigureOut">
              <a:rPr lang="en-US" smtClean="0"/>
              <a:t>4/25/2024</a:t>
            </a:fld>
            <a:endParaRPr lang="en-US"/>
          </a:p>
        </p:txBody>
      </p:sp>
      <p:sp>
        <p:nvSpPr>
          <p:cNvPr id="5" name="Footer Placeholder 4">
            <a:extLst>
              <a:ext uri="{FF2B5EF4-FFF2-40B4-BE49-F238E27FC236}">
                <a16:creationId xmlns:a16="http://schemas.microsoft.com/office/drawing/2014/main" id="{26B5C907-6594-4DFF-A32B-449C3BA96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76D75-E9DA-4660-AC52-51BA63FCB94D}"/>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10" name="Straight Connector 9">
            <a:extLst>
              <a:ext uri="{FF2B5EF4-FFF2-40B4-BE49-F238E27FC236}">
                <a16:creationId xmlns:a16="http://schemas.microsoft.com/office/drawing/2014/main" id="{A2EFA84C-D756-4DC7-AA46-68D776F37FA4}"/>
              </a:ext>
              <a:ext uri="{C183D7F6-B498-43B3-948B-1728B52AA6E4}">
                <adec:decorative xmlns:adec="http://schemas.microsoft.com/office/drawing/2017/decorative" xmlns=""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440601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3735-A77F-440D-9448-6AE7C204D377}"/>
              </a:ext>
            </a:extLst>
          </p:cNvPr>
          <p:cNvSpPr>
            <a:spLocks noGrp="1"/>
          </p:cNvSpPr>
          <p:nvPr>
            <p:ph type="title"/>
          </p:nvPr>
        </p:nvSpPr>
        <p:spPr>
          <a:xfrm>
            <a:off x="482600" y="978408"/>
            <a:ext cx="10634472" cy="2157984"/>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276C6EE-D55E-454B-B28C-EC73D1DB4A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2A2905-6D2E-4319-9521-61452AB8F996}"/>
              </a:ext>
            </a:extLst>
          </p:cNvPr>
          <p:cNvSpPr>
            <a:spLocks noGrp="1"/>
          </p:cNvSpPr>
          <p:nvPr>
            <p:ph type="dt" sz="half" idx="10"/>
          </p:nvPr>
        </p:nvSpPr>
        <p:spPr/>
        <p:txBody>
          <a:bodyPr/>
          <a:lstStyle/>
          <a:p>
            <a:fld id="{81B8F32D-D8B6-4B9E-9CBF-DCAC30B7B93D}" type="datetimeFigureOut">
              <a:rPr lang="en-US" smtClean="0"/>
              <a:t>4/25/2024</a:t>
            </a:fld>
            <a:endParaRPr lang="en-US"/>
          </a:p>
        </p:txBody>
      </p:sp>
      <p:sp>
        <p:nvSpPr>
          <p:cNvPr id="5" name="Footer Placeholder 4">
            <a:extLst>
              <a:ext uri="{FF2B5EF4-FFF2-40B4-BE49-F238E27FC236}">
                <a16:creationId xmlns:a16="http://schemas.microsoft.com/office/drawing/2014/main" id="{6DAC7550-84E8-49D3-B419-6F5F327DA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D2C6B-EA5D-4D97-BC84-6C860D53636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35101151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B299E6-11CC-4181-86C3-528A13F1F556}"/>
              </a:ext>
              <a:ext uri="{C183D7F6-B498-43B3-948B-1728B52AA6E4}">
                <adec:decorative xmlns:adec="http://schemas.microsoft.com/office/drawing/2017/decorative" xmlns="" val="1"/>
              </a:ext>
            </a:extLst>
          </p:cNvPr>
          <p:cNvSpPr/>
          <p:nvPr/>
        </p:nvSpPr>
        <p:spPr>
          <a:xfrm>
            <a:off x="481007" y="3922232"/>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803473-0A64-4F9F-833B-8D64E39019B1}"/>
              </a:ext>
            </a:extLst>
          </p:cNvPr>
          <p:cNvSpPr>
            <a:spLocks noGrp="1"/>
          </p:cNvSpPr>
          <p:nvPr>
            <p:ph type="title"/>
          </p:nvPr>
        </p:nvSpPr>
        <p:spPr>
          <a:xfrm>
            <a:off x="482600" y="978409"/>
            <a:ext cx="10515600" cy="2716769"/>
          </a:xfrm>
          <a:prstGeom prst="rect">
            <a:avLst/>
          </a:prstGeo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6873736-B424-40F2-B562-6DC10E5EDE4F}"/>
              </a:ext>
            </a:extLst>
          </p:cNvPr>
          <p:cNvSpPr>
            <a:spLocks noGrp="1"/>
          </p:cNvSpPr>
          <p:nvPr>
            <p:ph type="body" idx="1"/>
          </p:nvPr>
        </p:nvSpPr>
        <p:spPr>
          <a:xfrm>
            <a:off x="482600" y="4171445"/>
            <a:ext cx="10515600" cy="1918205"/>
          </a:xfrm>
        </p:spPr>
        <p:txBody>
          <a:bodyPr>
            <a:normAutofit/>
          </a:bodyPr>
          <a:lstStyle>
            <a:lvl1pPr marL="0" indent="0">
              <a:buNone/>
              <a:defRPr lang="en-US" sz="2400" i="1" kern="120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Date Placeholder 3">
            <a:extLst>
              <a:ext uri="{FF2B5EF4-FFF2-40B4-BE49-F238E27FC236}">
                <a16:creationId xmlns:a16="http://schemas.microsoft.com/office/drawing/2014/main" id="{74348851-37C0-478D-B722-D76C817DC49D}"/>
              </a:ext>
            </a:extLst>
          </p:cNvPr>
          <p:cNvSpPr>
            <a:spLocks noGrp="1"/>
          </p:cNvSpPr>
          <p:nvPr>
            <p:ph type="dt" sz="half" idx="10"/>
          </p:nvPr>
        </p:nvSpPr>
        <p:spPr/>
        <p:txBody>
          <a:bodyPr/>
          <a:lstStyle/>
          <a:p>
            <a:fld id="{81B8F32D-D8B6-4B9E-9CBF-DCAC30B7B93D}" type="datetimeFigureOut">
              <a:rPr lang="en-US" smtClean="0"/>
              <a:t>4/25/2024</a:t>
            </a:fld>
            <a:endParaRPr lang="en-US"/>
          </a:p>
        </p:txBody>
      </p:sp>
      <p:sp>
        <p:nvSpPr>
          <p:cNvPr id="5" name="Footer Placeholder 4">
            <a:extLst>
              <a:ext uri="{FF2B5EF4-FFF2-40B4-BE49-F238E27FC236}">
                <a16:creationId xmlns:a16="http://schemas.microsoft.com/office/drawing/2014/main" id="{263E063E-66CE-4C18-91FA-D14AE052D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66D3D-FD62-470C-BC3C-A03771A32F60}"/>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11" name="Straight Connector 10">
            <a:extLst>
              <a:ext uri="{FF2B5EF4-FFF2-40B4-BE49-F238E27FC236}">
                <a16:creationId xmlns:a16="http://schemas.microsoft.com/office/drawing/2014/main" id="{DDFF0049-0231-4557-A707-569556F0CA83}"/>
              </a:ext>
              <a:ext uri="{C183D7F6-B498-43B3-948B-1728B52AA6E4}">
                <adec:decorative xmlns:adec="http://schemas.microsoft.com/office/drawing/2017/decorative" xmlns="" val="1"/>
              </a:ext>
            </a:extLst>
          </p:cNvPr>
          <p:cNvCxnSpPr>
            <a:cxnSpLocks/>
          </p:cNvCxnSpPr>
          <p:nvPr/>
        </p:nvCxnSpPr>
        <p:spPr>
          <a:xfrm>
            <a:off x="481007" y="3922232"/>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457A0DB1-87C8-4BF4-B2A2-F9CA6ED05AC4}"/>
              </a:ext>
              <a:ext uri="{C183D7F6-B498-43B3-948B-1728B52AA6E4}">
                <adec:decorative xmlns:adec="http://schemas.microsoft.com/office/drawing/2017/decorative" xmlns="" val="1"/>
              </a:ext>
            </a:extLst>
          </p:cNvPr>
          <p:cNvCxnSpPr>
            <a:cxnSpLocks/>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6C29209-8A8F-48A7-8BA2-AFADA37CBD4F}"/>
              </a:ext>
              <a:ext uri="{C183D7F6-B498-43B3-948B-1728B52AA6E4}">
                <adec:decorative xmlns:adec="http://schemas.microsoft.com/office/drawing/2017/decorative" xmlns=""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038885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66BE9C-AE7C-4C39-9694-C32D6939B965}"/>
              </a:ext>
              <a:ext uri="{C183D7F6-B498-43B3-948B-1728B52AA6E4}">
                <adec:decorative xmlns:adec="http://schemas.microsoft.com/office/drawing/2017/decorative" xmlns="" val="1"/>
              </a:ext>
            </a:extLst>
          </p:cNvPr>
          <p:cNvSpPr/>
          <p:nvPr/>
        </p:nvSpPr>
        <p:spPr>
          <a:xfrm>
            <a:off x="481007" y="483577"/>
            <a:ext cx="11147071" cy="2434824"/>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ACC42C-303A-4BDF-990A-2B07967BC9A9}"/>
              </a:ext>
            </a:extLst>
          </p:cNvPr>
          <p:cNvSpPr>
            <a:spLocks noGrp="1"/>
          </p:cNvSpPr>
          <p:nvPr>
            <p:ph type="title"/>
          </p:nvPr>
        </p:nvSpPr>
        <p:spPr>
          <a:xfrm>
            <a:off x="482599" y="978408"/>
            <a:ext cx="11147071" cy="1755263"/>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C55CEF-353E-4E14-83AD-ACADDC08D943}"/>
              </a:ext>
            </a:extLst>
          </p:cNvPr>
          <p:cNvSpPr>
            <a:spLocks noGrp="1"/>
          </p:cNvSpPr>
          <p:nvPr>
            <p:ph sz="half" idx="1"/>
          </p:nvPr>
        </p:nvSpPr>
        <p:spPr>
          <a:xfrm>
            <a:off x="48260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E55ECEF-9654-4AC1-BF77-7BC602BBD434}"/>
              </a:ext>
            </a:extLst>
          </p:cNvPr>
          <p:cNvSpPr>
            <a:spLocks noGrp="1"/>
          </p:cNvSpPr>
          <p:nvPr>
            <p:ph sz="half" idx="2"/>
          </p:nvPr>
        </p:nvSpPr>
        <p:spPr>
          <a:xfrm>
            <a:off x="621112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4922FC8-BC06-407B-A82B-DA62B33A1CD4}"/>
              </a:ext>
            </a:extLst>
          </p:cNvPr>
          <p:cNvSpPr>
            <a:spLocks noGrp="1"/>
          </p:cNvSpPr>
          <p:nvPr>
            <p:ph type="dt" sz="half" idx="10"/>
          </p:nvPr>
        </p:nvSpPr>
        <p:spPr/>
        <p:txBody>
          <a:bodyPr/>
          <a:lstStyle/>
          <a:p>
            <a:fld id="{81B8F32D-D8B6-4B9E-9CBF-DCAC30B7B93D}" type="datetimeFigureOut">
              <a:rPr lang="en-US" smtClean="0"/>
              <a:t>4/25/2024</a:t>
            </a:fld>
            <a:endParaRPr lang="en-US"/>
          </a:p>
        </p:txBody>
      </p:sp>
      <p:sp>
        <p:nvSpPr>
          <p:cNvPr id="6" name="Footer Placeholder 5">
            <a:extLst>
              <a:ext uri="{FF2B5EF4-FFF2-40B4-BE49-F238E27FC236}">
                <a16:creationId xmlns:a16="http://schemas.microsoft.com/office/drawing/2014/main" id="{7915B701-4E1F-48AA-8A3C-ED5DD9151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6BCA31-8AC7-46F5-BCAB-41D54DF83D78}"/>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9" name="Straight Connector 8">
            <a:extLst>
              <a:ext uri="{FF2B5EF4-FFF2-40B4-BE49-F238E27FC236}">
                <a16:creationId xmlns:a16="http://schemas.microsoft.com/office/drawing/2014/main" id="{21BA86D8-2A29-4A0E-AEA0-39B41C4187DE}"/>
              </a:ext>
              <a:ext uri="{C183D7F6-B498-43B3-948B-1728B52AA6E4}">
                <adec:decorative xmlns:adec="http://schemas.microsoft.com/office/drawing/2017/decorative" xmlns="" val="1"/>
              </a:ext>
            </a:extLst>
          </p:cNvPr>
          <p:cNvCxnSpPr>
            <a:cxnSpLocks/>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085E13E-918A-4D04-9E84-94148D7C878E}"/>
              </a:ext>
              <a:ext uri="{C183D7F6-B498-43B3-948B-1728B52AA6E4}">
                <adec:decorative xmlns:adec="http://schemas.microsoft.com/office/drawing/2017/decorative" xmlns=""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40377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E892-D975-4DD6-8583-A14DDBE85F0C}"/>
              </a:ext>
            </a:extLst>
          </p:cNvPr>
          <p:cNvSpPr>
            <a:spLocks noGrp="1"/>
          </p:cNvSpPr>
          <p:nvPr>
            <p:ph type="title"/>
          </p:nvPr>
        </p:nvSpPr>
        <p:spPr>
          <a:xfrm>
            <a:off x="484631" y="978407"/>
            <a:ext cx="11145039" cy="1339584"/>
          </a:xfrm>
          <a:prstGeom prst="rect">
            <a:avLst/>
          </a:prstGeom>
        </p:spPr>
        <p:txBody>
          <a:bodyPr anchor="b"/>
          <a:lstStyle/>
          <a:p>
            <a:r>
              <a:rPr lang="en-US"/>
              <a:t>Click to edit Master title style</a:t>
            </a:r>
            <a:endParaRPr lang="en-US" dirty="0"/>
          </a:p>
        </p:txBody>
      </p:sp>
      <p:sp>
        <p:nvSpPr>
          <p:cNvPr id="3" name="Text Placeholder 2">
            <a:extLst>
              <a:ext uri="{FF2B5EF4-FFF2-40B4-BE49-F238E27FC236}">
                <a16:creationId xmlns:a16="http://schemas.microsoft.com/office/drawing/2014/main" id="{7F1F7700-CECC-4881-BE5C-A13CD825B73B}"/>
              </a:ext>
            </a:extLst>
          </p:cNvPr>
          <p:cNvSpPr>
            <a:spLocks noGrp="1"/>
          </p:cNvSpPr>
          <p:nvPr>
            <p:ph type="body" idx="1"/>
          </p:nvPr>
        </p:nvSpPr>
        <p:spPr>
          <a:xfrm>
            <a:off x="484632" y="2500921"/>
            <a:ext cx="5346222" cy="823912"/>
          </a:xfrm>
        </p:spPr>
        <p:txBody>
          <a:bodyPr anchor="b">
            <a:normAutofit/>
          </a:bodyPr>
          <a:lstStyle>
            <a:lvl1pPr marL="0" indent="0">
              <a:buNone/>
              <a:defRPr lang="en-US" sz="2400" b="0" i="1"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Content Placeholder 3">
            <a:extLst>
              <a:ext uri="{FF2B5EF4-FFF2-40B4-BE49-F238E27FC236}">
                <a16:creationId xmlns:a16="http://schemas.microsoft.com/office/drawing/2014/main" id="{4CA50766-520A-44C5-943E-569222B74104}"/>
              </a:ext>
            </a:extLst>
          </p:cNvPr>
          <p:cNvSpPr>
            <a:spLocks noGrp="1"/>
          </p:cNvSpPr>
          <p:nvPr>
            <p:ph sz="half" idx="2"/>
          </p:nvPr>
        </p:nvSpPr>
        <p:spPr>
          <a:xfrm>
            <a:off x="484632" y="3428999"/>
            <a:ext cx="5346222"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72F7E42-976A-4239-8006-D68538D4B71F}"/>
              </a:ext>
            </a:extLst>
          </p:cNvPr>
          <p:cNvSpPr>
            <a:spLocks noGrp="1"/>
          </p:cNvSpPr>
          <p:nvPr>
            <p:ph type="body" sz="quarter" idx="3"/>
          </p:nvPr>
        </p:nvSpPr>
        <p:spPr>
          <a:xfrm>
            <a:off x="6257120" y="2500921"/>
            <a:ext cx="5372551" cy="823912"/>
          </a:xfrm>
        </p:spPr>
        <p:txBody>
          <a:bodyPr anchor="b"/>
          <a:lstStyle>
            <a:lvl1pPr marL="0" indent="0">
              <a:buNone/>
              <a:defRPr lang="en-US" sz="2400" b="0" i="1" kern="120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8CA329-951F-4391-ADC5-7EA320B7782F}"/>
              </a:ext>
            </a:extLst>
          </p:cNvPr>
          <p:cNvSpPr>
            <a:spLocks noGrp="1"/>
          </p:cNvSpPr>
          <p:nvPr>
            <p:ph sz="quarter" idx="4"/>
          </p:nvPr>
        </p:nvSpPr>
        <p:spPr>
          <a:xfrm>
            <a:off x="6257120" y="3428999"/>
            <a:ext cx="5372551"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FBEC22A-DA46-460C-B865-D928C20AE763}"/>
              </a:ext>
            </a:extLst>
          </p:cNvPr>
          <p:cNvSpPr>
            <a:spLocks noGrp="1"/>
          </p:cNvSpPr>
          <p:nvPr>
            <p:ph type="dt" sz="half" idx="10"/>
          </p:nvPr>
        </p:nvSpPr>
        <p:spPr/>
        <p:txBody>
          <a:bodyPr/>
          <a:lstStyle/>
          <a:p>
            <a:fld id="{81B8F32D-D8B6-4B9E-9CBF-DCAC30B7B93D}" type="datetimeFigureOut">
              <a:rPr lang="en-US" smtClean="0"/>
              <a:t>4/25/2024</a:t>
            </a:fld>
            <a:endParaRPr lang="en-US"/>
          </a:p>
        </p:txBody>
      </p:sp>
      <p:sp>
        <p:nvSpPr>
          <p:cNvPr id="8" name="Footer Placeholder 7">
            <a:extLst>
              <a:ext uri="{FF2B5EF4-FFF2-40B4-BE49-F238E27FC236}">
                <a16:creationId xmlns:a16="http://schemas.microsoft.com/office/drawing/2014/main" id="{4EB2D647-42C5-4AB7-BB71-3A44065716E7}"/>
              </a:ext>
            </a:extLst>
          </p:cNvPr>
          <p:cNvSpPr>
            <a:spLocks noGrp="1"/>
          </p:cNvSpPr>
          <p:nvPr>
            <p:ph type="ftr" sz="quarter" idx="11"/>
          </p:nvPr>
        </p:nvSpPr>
        <p:spPr>
          <a:xfrm>
            <a:off x="484632" y="6419088"/>
            <a:ext cx="4114800" cy="365125"/>
          </a:xfrm>
        </p:spPr>
        <p:txBody>
          <a:bodyPr/>
          <a:lstStyle/>
          <a:p>
            <a:endParaRPr lang="en-US"/>
          </a:p>
        </p:txBody>
      </p:sp>
      <p:sp>
        <p:nvSpPr>
          <p:cNvPr id="9" name="Slide Number Placeholder 8">
            <a:extLst>
              <a:ext uri="{FF2B5EF4-FFF2-40B4-BE49-F238E27FC236}">
                <a16:creationId xmlns:a16="http://schemas.microsoft.com/office/drawing/2014/main" id="{590B2B67-714C-46DA-85E5-598B4244D3B0}"/>
              </a:ext>
            </a:extLst>
          </p:cNvPr>
          <p:cNvSpPr>
            <a:spLocks noGrp="1"/>
          </p:cNvSpPr>
          <p:nvPr>
            <p:ph type="sldNum" sz="quarter" idx="12"/>
          </p:nvPr>
        </p:nvSpPr>
        <p:spPr>
          <a:xfrm>
            <a:off x="10989591" y="-7190"/>
            <a:ext cx="640080" cy="365125"/>
          </a:xfrm>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11347521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4B6724-AB30-4E7C-BE2B-ECD94FF1B463}"/>
              </a:ext>
              <a:ext uri="{C183D7F6-B498-43B3-948B-1728B52AA6E4}">
                <adec:decorative xmlns:adec="http://schemas.microsoft.com/office/drawing/2017/decorative" xmlns="" val="1"/>
              </a:ext>
            </a:extLst>
          </p:cNvPr>
          <p:cNvSpPr/>
          <p:nvPr/>
        </p:nvSpPr>
        <p:spPr>
          <a:xfrm>
            <a:off x="481007" y="3933311"/>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1D4BAB-2678-4A19-A575-C47CAF1446E5}"/>
              </a:ext>
            </a:extLst>
          </p:cNvPr>
          <p:cNvSpPr>
            <a:spLocks noGrp="1"/>
          </p:cNvSpPr>
          <p:nvPr>
            <p:ph type="title"/>
          </p:nvPr>
        </p:nvSpPr>
        <p:spPr>
          <a:xfrm>
            <a:off x="482600" y="978408"/>
            <a:ext cx="10634472" cy="2591509"/>
          </a:xfrm>
          <a:prstGeom prst="rect">
            <a:avLst/>
          </a:prstGeom>
        </p:spPr>
        <p:txBody>
          <a:bodyPr anchor="b"/>
          <a:lstStyle/>
          <a:p>
            <a:r>
              <a:rPr lang="en-US"/>
              <a:t>Click to edit Master title style</a:t>
            </a:r>
            <a:endParaRPr lang="en-US" dirty="0"/>
          </a:p>
        </p:txBody>
      </p:sp>
      <p:sp>
        <p:nvSpPr>
          <p:cNvPr id="3" name="Date Placeholder 2">
            <a:extLst>
              <a:ext uri="{FF2B5EF4-FFF2-40B4-BE49-F238E27FC236}">
                <a16:creationId xmlns:a16="http://schemas.microsoft.com/office/drawing/2014/main" id="{4047C89E-0ABD-4FD2-924C-894345ADFED8}"/>
              </a:ext>
            </a:extLst>
          </p:cNvPr>
          <p:cNvSpPr>
            <a:spLocks noGrp="1"/>
          </p:cNvSpPr>
          <p:nvPr>
            <p:ph type="dt" sz="half" idx="10"/>
          </p:nvPr>
        </p:nvSpPr>
        <p:spPr/>
        <p:txBody>
          <a:bodyPr/>
          <a:lstStyle/>
          <a:p>
            <a:fld id="{81B8F32D-D8B6-4B9E-9CBF-DCAC30B7B93D}" type="datetimeFigureOut">
              <a:rPr lang="en-US" smtClean="0"/>
              <a:t>4/25/2024</a:t>
            </a:fld>
            <a:endParaRPr lang="en-US"/>
          </a:p>
        </p:txBody>
      </p:sp>
      <p:sp>
        <p:nvSpPr>
          <p:cNvPr id="4" name="Footer Placeholder 3">
            <a:extLst>
              <a:ext uri="{FF2B5EF4-FFF2-40B4-BE49-F238E27FC236}">
                <a16:creationId xmlns:a16="http://schemas.microsoft.com/office/drawing/2014/main" id="{553026CE-9CC8-403B-88B1-184D16532A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B3D616-3C18-401B-A792-E75149FDFC47}"/>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7" name="Straight Connector 6">
            <a:extLst>
              <a:ext uri="{FF2B5EF4-FFF2-40B4-BE49-F238E27FC236}">
                <a16:creationId xmlns:a16="http://schemas.microsoft.com/office/drawing/2014/main" id="{04EC6F70-D800-4067-A36A-5BBFC8018E2D}"/>
              </a:ext>
              <a:ext uri="{C183D7F6-B498-43B3-948B-1728B52AA6E4}">
                <adec:decorative xmlns:adec="http://schemas.microsoft.com/office/drawing/2017/decorative" xmlns="" val="1"/>
              </a:ext>
            </a:extLst>
          </p:cNvPr>
          <p:cNvCxnSpPr>
            <a:cxnSpLocks/>
          </p:cNvCxnSpPr>
          <p:nvPr/>
        </p:nvCxnSpPr>
        <p:spPr>
          <a:xfrm>
            <a:off x="482600" y="393331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B66CB6-8988-4FBA-8524-726765A5F2AA}"/>
              </a:ext>
              <a:ext uri="{C183D7F6-B498-43B3-948B-1728B52AA6E4}">
                <adec:decorative xmlns:adec="http://schemas.microsoft.com/office/drawing/2017/decorative" xmlns=""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188039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C73F84-0C6B-4EF4-9405-C389824999D4}"/>
              </a:ext>
            </a:extLst>
          </p:cNvPr>
          <p:cNvSpPr>
            <a:spLocks noGrp="1"/>
          </p:cNvSpPr>
          <p:nvPr>
            <p:ph type="dt" sz="half" idx="10"/>
          </p:nvPr>
        </p:nvSpPr>
        <p:spPr/>
        <p:txBody>
          <a:bodyPr/>
          <a:lstStyle/>
          <a:p>
            <a:fld id="{81B8F32D-D8B6-4B9E-9CBF-DCAC30B7B93D}" type="datetimeFigureOut">
              <a:rPr lang="en-US" smtClean="0"/>
              <a:t>4/25/2024</a:t>
            </a:fld>
            <a:endParaRPr lang="en-US"/>
          </a:p>
        </p:txBody>
      </p:sp>
      <p:sp>
        <p:nvSpPr>
          <p:cNvPr id="3" name="Footer Placeholder 2">
            <a:extLst>
              <a:ext uri="{FF2B5EF4-FFF2-40B4-BE49-F238E27FC236}">
                <a16:creationId xmlns:a16="http://schemas.microsoft.com/office/drawing/2014/main" id="{DCCEC807-744E-4C5C-8B15-09AED3E570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FBCB19-9F4B-474C-85C1-4A645A971827}"/>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1096797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C2FE163-241D-4FE0-8269-128E10860EDB}"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09AE29-21B0-48A8-B6CB-7B6178538445}" type="slidenum">
              <a:rPr lang="en-US" smtClean="0"/>
              <a:t>‹#›</a:t>
            </a:fld>
            <a:endParaRPr lang="en-US"/>
          </a:p>
        </p:txBody>
      </p:sp>
    </p:spTree>
    <p:extLst>
      <p:ext uri="{BB962C8B-B14F-4D97-AF65-F5344CB8AC3E}">
        <p14:creationId xmlns:p14="http://schemas.microsoft.com/office/powerpoint/2010/main" val="33795497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A88B0-DD6B-449B-AE32-D3192081E76F}"/>
              </a:ext>
            </a:extLst>
          </p:cNvPr>
          <p:cNvSpPr>
            <a:spLocks noGrp="1"/>
          </p:cNvSpPr>
          <p:nvPr>
            <p:ph type="title"/>
          </p:nvPr>
        </p:nvSpPr>
        <p:spPr>
          <a:xfrm>
            <a:off x="484632" y="978408"/>
            <a:ext cx="4287393" cy="2450592"/>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F22ED6-5B69-4B3B-BF96-3A75F2107FA6}"/>
              </a:ext>
            </a:extLst>
          </p:cNvPr>
          <p:cNvSpPr>
            <a:spLocks noGrp="1"/>
          </p:cNvSpPr>
          <p:nvPr>
            <p:ph idx="1"/>
          </p:nvPr>
        </p:nvSpPr>
        <p:spPr>
          <a:xfrm>
            <a:off x="5183187" y="987425"/>
            <a:ext cx="644648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07704043-D45F-440A-A15D-2718A913E05A}"/>
              </a:ext>
            </a:extLst>
          </p:cNvPr>
          <p:cNvSpPr>
            <a:spLocks noGrp="1"/>
          </p:cNvSpPr>
          <p:nvPr>
            <p:ph type="body" sz="half" idx="2"/>
          </p:nvPr>
        </p:nvSpPr>
        <p:spPr>
          <a:xfrm>
            <a:off x="484632" y="3645074"/>
            <a:ext cx="4287393" cy="2223914"/>
          </a:xfrm>
        </p:spPr>
        <p:txBody>
          <a:bodyPr/>
          <a:lstStyle>
            <a:lvl1pPr marL="0" indent="0">
              <a:buNone/>
              <a:defRPr lang="en-US" sz="2400" i="1"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072DC-7326-43E7-806C-B690C439E8A8}"/>
              </a:ext>
            </a:extLst>
          </p:cNvPr>
          <p:cNvSpPr>
            <a:spLocks noGrp="1"/>
          </p:cNvSpPr>
          <p:nvPr>
            <p:ph type="dt" sz="half" idx="10"/>
          </p:nvPr>
        </p:nvSpPr>
        <p:spPr/>
        <p:txBody>
          <a:bodyPr/>
          <a:lstStyle/>
          <a:p>
            <a:fld id="{81B8F32D-D8B6-4B9E-9CBF-DCAC30B7B93D}" type="datetimeFigureOut">
              <a:rPr lang="en-US" smtClean="0"/>
              <a:t>4/25/2024</a:t>
            </a:fld>
            <a:endParaRPr lang="en-US"/>
          </a:p>
        </p:txBody>
      </p:sp>
      <p:sp>
        <p:nvSpPr>
          <p:cNvPr id="6" name="Footer Placeholder 5">
            <a:extLst>
              <a:ext uri="{FF2B5EF4-FFF2-40B4-BE49-F238E27FC236}">
                <a16:creationId xmlns:a16="http://schemas.microsoft.com/office/drawing/2014/main" id="{73F89A0F-B8C6-4AA6-A9C4-4A454F4224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57A616-A4F2-4FC5-88DE-B4E6BA542895}"/>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37840416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B773D-D007-4687-BA9C-9F229829B5EF}"/>
              </a:ext>
            </a:extLst>
          </p:cNvPr>
          <p:cNvSpPr>
            <a:spLocks noGrp="1"/>
          </p:cNvSpPr>
          <p:nvPr>
            <p:ph type="title"/>
          </p:nvPr>
        </p:nvSpPr>
        <p:spPr>
          <a:xfrm>
            <a:off x="484632" y="978407"/>
            <a:ext cx="4287393" cy="2450593"/>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A3A75FC-78D2-4EF5-884F-11B7BACF799A}"/>
              </a:ext>
            </a:extLst>
          </p:cNvPr>
          <p:cNvSpPr>
            <a:spLocks noGrp="1"/>
          </p:cNvSpPr>
          <p:nvPr>
            <p:ph type="pic" idx="1"/>
          </p:nvPr>
        </p:nvSpPr>
        <p:spPr>
          <a:xfrm>
            <a:off x="5183187" y="987425"/>
            <a:ext cx="644648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D7CE0BB-D335-4391-A23F-194C575CAF8F}"/>
              </a:ext>
            </a:extLst>
          </p:cNvPr>
          <p:cNvSpPr>
            <a:spLocks noGrp="1"/>
          </p:cNvSpPr>
          <p:nvPr>
            <p:ph type="body" sz="half" idx="2"/>
          </p:nvPr>
        </p:nvSpPr>
        <p:spPr>
          <a:xfrm>
            <a:off x="484632" y="3645074"/>
            <a:ext cx="4287393" cy="2223914"/>
          </a:xfrm>
        </p:spPr>
        <p:txBody>
          <a:bodyPr/>
          <a:lstStyle>
            <a:lvl1pPr marL="0" indent="0">
              <a:buNone/>
              <a:defRPr lang="en-US" sz="240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7701E1-B97B-4DA5-B9AD-07B7C12476AE}"/>
              </a:ext>
            </a:extLst>
          </p:cNvPr>
          <p:cNvSpPr>
            <a:spLocks noGrp="1"/>
          </p:cNvSpPr>
          <p:nvPr>
            <p:ph type="dt" sz="half" idx="10"/>
          </p:nvPr>
        </p:nvSpPr>
        <p:spPr/>
        <p:txBody>
          <a:bodyPr/>
          <a:lstStyle/>
          <a:p>
            <a:fld id="{81B8F32D-D8B6-4B9E-9CBF-DCAC30B7B93D}" type="datetimeFigureOut">
              <a:rPr lang="en-US" smtClean="0"/>
              <a:t>4/25/2024</a:t>
            </a:fld>
            <a:endParaRPr lang="en-US"/>
          </a:p>
        </p:txBody>
      </p:sp>
      <p:sp>
        <p:nvSpPr>
          <p:cNvPr id="6" name="Footer Placeholder 5">
            <a:extLst>
              <a:ext uri="{FF2B5EF4-FFF2-40B4-BE49-F238E27FC236}">
                <a16:creationId xmlns:a16="http://schemas.microsoft.com/office/drawing/2014/main" id="{076D9CF8-F42F-4618-9F26-8BFE56487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CA2023-1ECA-4A96-BDC7-F7FA4368BE1B}"/>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34270393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999A10-4355-4A13-B008-196B21ABEEAF}"/>
              </a:ext>
              <a:ext uri="{C183D7F6-B498-43B3-948B-1728B52AA6E4}">
                <adec:decorative xmlns:adec="http://schemas.microsoft.com/office/drawing/2017/decorative" xmlns="" val="1"/>
              </a:ext>
            </a:extLst>
          </p:cNvPr>
          <p:cNvSpPr/>
          <p:nvPr/>
        </p:nvSpPr>
        <p:spPr>
          <a:xfrm>
            <a:off x="482600" y="483576"/>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36D448-AFEA-4483-B0E4-002840525CDD}"/>
              </a:ext>
            </a:extLst>
          </p:cNvPr>
          <p:cNvSpPr>
            <a:spLocks noGrp="1"/>
          </p:cNvSpPr>
          <p:nvPr>
            <p:ph type="title"/>
          </p:nvPr>
        </p:nvSpPr>
        <p:spPr>
          <a:xfrm>
            <a:off x="482600" y="978408"/>
            <a:ext cx="10506991" cy="1755263"/>
          </a:xfrm>
          <a:prstGeom prst="rect">
            <a:avLst/>
          </a:prstGeo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F216234-4516-4303-8F60-A8127D89A5E5}"/>
              </a:ext>
            </a:extLst>
          </p:cNvPr>
          <p:cNvSpPr>
            <a:spLocks noGrp="1"/>
          </p:cNvSpPr>
          <p:nvPr>
            <p:ph type="body" orient="vert" idx="1"/>
          </p:nvPr>
        </p:nvSpPr>
        <p:spPr>
          <a:xfrm>
            <a:off x="484192" y="3103131"/>
            <a:ext cx="10506991" cy="30929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6B5D50-A474-462B-A807-DF186B1C2F48}"/>
              </a:ext>
            </a:extLst>
          </p:cNvPr>
          <p:cNvSpPr>
            <a:spLocks noGrp="1"/>
          </p:cNvSpPr>
          <p:nvPr>
            <p:ph type="dt" sz="half" idx="10"/>
          </p:nvPr>
        </p:nvSpPr>
        <p:spPr/>
        <p:txBody>
          <a:bodyPr/>
          <a:lstStyle/>
          <a:p>
            <a:fld id="{81B8F32D-D8B6-4B9E-9CBF-DCAC30B7B93D}" type="datetimeFigureOut">
              <a:rPr lang="en-US" smtClean="0"/>
              <a:t>4/25/2024</a:t>
            </a:fld>
            <a:endParaRPr lang="en-US"/>
          </a:p>
        </p:txBody>
      </p:sp>
      <p:sp>
        <p:nvSpPr>
          <p:cNvPr id="5" name="Footer Placeholder 4">
            <a:extLst>
              <a:ext uri="{FF2B5EF4-FFF2-40B4-BE49-F238E27FC236}">
                <a16:creationId xmlns:a16="http://schemas.microsoft.com/office/drawing/2014/main" id="{F8BF1DAF-2E2D-46ED-AA3E-3D2FE4039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2FC771-EB13-4EB5-A0A2-3968C6ABBD4E}"/>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8" name="Straight Connector 7">
            <a:extLst>
              <a:ext uri="{FF2B5EF4-FFF2-40B4-BE49-F238E27FC236}">
                <a16:creationId xmlns:a16="http://schemas.microsoft.com/office/drawing/2014/main" id="{B3B596B8-8230-4695-8D76-F06AFA8156C3}"/>
              </a:ext>
              <a:ext uri="{C183D7F6-B498-43B3-948B-1728B52AA6E4}">
                <adec:decorative xmlns:adec="http://schemas.microsoft.com/office/drawing/2017/decorative" xmlns="" val="1"/>
              </a:ext>
            </a:extLst>
          </p:cNvPr>
          <p:cNvCxnSpPr>
            <a:cxnSpLocks/>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53EBF93-5FD9-4F4E-8485-7B937145CD08}"/>
              </a:ext>
              <a:ext uri="{C183D7F6-B498-43B3-948B-1728B52AA6E4}">
                <adec:decorative xmlns:adec="http://schemas.microsoft.com/office/drawing/2017/decorative" xmlns=""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413779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6B4D06-C7C6-4949-8EB2-F03ED999A2BB}"/>
              </a:ext>
            </a:extLst>
          </p:cNvPr>
          <p:cNvSpPr>
            <a:spLocks noGrp="1"/>
          </p:cNvSpPr>
          <p:nvPr>
            <p:ph type="title" orient="vert"/>
          </p:nvPr>
        </p:nvSpPr>
        <p:spPr>
          <a:xfrm>
            <a:off x="8041710" y="978408"/>
            <a:ext cx="2947881" cy="5124777"/>
          </a:xfrm>
          <a:prstGeom prst="rect">
            <a:avLst/>
          </a:prstGeo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C921B9D-8C11-4176-AF22-89F972E21284}"/>
              </a:ext>
            </a:extLst>
          </p:cNvPr>
          <p:cNvSpPr>
            <a:spLocks noGrp="1"/>
          </p:cNvSpPr>
          <p:nvPr>
            <p:ph type="body" orient="vert" idx="1"/>
          </p:nvPr>
        </p:nvSpPr>
        <p:spPr>
          <a:xfrm>
            <a:off x="484632" y="978408"/>
            <a:ext cx="7256453" cy="51247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AFA9E1C-8E18-4A35-9BD8-427B1D14BB8E}"/>
              </a:ext>
            </a:extLst>
          </p:cNvPr>
          <p:cNvSpPr>
            <a:spLocks noGrp="1"/>
          </p:cNvSpPr>
          <p:nvPr>
            <p:ph type="dt" sz="half" idx="10"/>
          </p:nvPr>
        </p:nvSpPr>
        <p:spPr/>
        <p:txBody>
          <a:bodyPr/>
          <a:lstStyle/>
          <a:p>
            <a:fld id="{81B8F32D-D8B6-4B9E-9CBF-DCAC30B7B93D}" type="datetimeFigureOut">
              <a:rPr lang="en-US" smtClean="0"/>
              <a:t>4/25/2024</a:t>
            </a:fld>
            <a:endParaRPr lang="en-US"/>
          </a:p>
        </p:txBody>
      </p:sp>
      <p:sp>
        <p:nvSpPr>
          <p:cNvPr id="5" name="Footer Placeholder 4">
            <a:extLst>
              <a:ext uri="{FF2B5EF4-FFF2-40B4-BE49-F238E27FC236}">
                <a16:creationId xmlns:a16="http://schemas.microsoft.com/office/drawing/2014/main" id="{2E116CDB-7BB6-4DD2-A626-6DA8E569F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0403B-439E-449F-83B1-799EEC239A2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7063853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D0D92BC-42A9-434B-8530-ADBF4485E407}"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26044163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0D92BC-42A9-434B-8530-ADBF4485E407}"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2720574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0D92BC-42A9-434B-8530-ADBF4485E407}"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20464294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0D92BC-42A9-434B-8530-ADBF4485E407}"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25044505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0D92BC-42A9-434B-8530-ADBF4485E407}" type="datetimeFigureOut">
              <a:rPr lang="en-US" smtClean="0"/>
              <a:t>4/25/2024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6713332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D0D92BC-42A9-434B-8530-ADBF4485E407}" type="datetimeFigureOut">
              <a:rPr lang="en-US" smtClean="0"/>
              <a:t>4/25/2024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3176355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C2FE163-241D-4FE0-8269-128E10860EDB}"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09AE29-21B0-48A8-B6CB-7B6178538445}" type="slidenum">
              <a:rPr lang="en-US" smtClean="0"/>
              <a:t>‹#›</a:t>
            </a:fld>
            <a:endParaRPr lang="en-US"/>
          </a:p>
        </p:txBody>
      </p:sp>
    </p:spTree>
    <p:extLst>
      <p:ext uri="{BB962C8B-B14F-4D97-AF65-F5344CB8AC3E}">
        <p14:creationId xmlns:p14="http://schemas.microsoft.com/office/powerpoint/2010/main" val="15248436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0D92BC-42A9-434B-8530-ADBF4485E407}" type="datetimeFigureOut">
              <a:rPr lang="en-US" smtClean="0"/>
              <a:t>4/25/2024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42570444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0D92BC-42A9-434B-8530-ADBF4485E407}"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25202583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0D92BC-42A9-434B-8530-ADBF4485E407}"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40033600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0D92BC-42A9-434B-8530-ADBF4485E407}"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18276885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0D92BC-42A9-434B-8530-ADBF4485E407}"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4554160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47451A-A599-495D-A8BA-CD2438734CE6}" type="datetimeFigureOut">
              <a:rPr lang="en-US" smtClean="0"/>
              <a:t>4/25/2024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F14F7B-E337-4ECE-9DD5-630E6517FACD}"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6539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47451A-A599-495D-A8BA-CD2438734CE6}" type="datetimeFigureOut">
              <a:rPr lang="en-US" smtClean="0"/>
              <a:t>4/25/2024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F14F7B-E337-4ECE-9DD5-630E6517FACD}" type="slidenum">
              <a:rPr lang="en-US" smtClean="0"/>
              <a:t>‹#›</a:t>
            </a:fld>
            <a:endParaRPr lang="en-US" dirty="0"/>
          </a:p>
        </p:txBody>
      </p:sp>
    </p:spTree>
    <p:extLst>
      <p:ext uri="{BB962C8B-B14F-4D97-AF65-F5344CB8AC3E}">
        <p14:creationId xmlns:p14="http://schemas.microsoft.com/office/powerpoint/2010/main" val="26371429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47451A-A599-495D-A8BA-CD2438734CE6}" type="datetimeFigureOut">
              <a:rPr lang="en-US" smtClean="0"/>
              <a:t>4/25/2024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F14F7B-E337-4ECE-9DD5-630E6517FACD}"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63952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47451A-A599-495D-A8BA-CD2438734CE6}" type="datetimeFigureOut">
              <a:rPr lang="en-US" smtClean="0"/>
              <a:t>4/25/2024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F14F7B-E337-4ECE-9DD5-630E6517FACD}" type="slidenum">
              <a:rPr lang="en-US" smtClean="0"/>
              <a:t>‹#›</a:t>
            </a:fld>
            <a:endParaRPr lang="en-US" dirty="0"/>
          </a:p>
        </p:txBody>
      </p:sp>
    </p:spTree>
    <p:extLst>
      <p:ext uri="{BB962C8B-B14F-4D97-AF65-F5344CB8AC3E}">
        <p14:creationId xmlns:p14="http://schemas.microsoft.com/office/powerpoint/2010/main" val="10136436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47451A-A599-495D-A8BA-CD2438734CE6}" type="datetimeFigureOut">
              <a:rPr lang="en-US" smtClean="0"/>
              <a:t>4/25/2024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9F14F7B-E337-4ECE-9DD5-630E6517FACD}" type="slidenum">
              <a:rPr lang="en-US" smtClean="0"/>
              <a:t>‹#›</a:t>
            </a:fld>
            <a:endParaRPr lang="en-US" dirty="0"/>
          </a:p>
        </p:txBody>
      </p:sp>
    </p:spTree>
    <p:extLst>
      <p:ext uri="{BB962C8B-B14F-4D97-AF65-F5344CB8AC3E}">
        <p14:creationId xmlns:p14="http://schemas.microsoft.com/office/powerpoint/2010/main" val="3931859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6.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7.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2FE163-241D-4FE0-8269-128E10860EDB}" type="datetimeFigureOut">
              <a:rPr lang="en-US" smtClean="0"/>
              <a:t>4/25/2024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09AE29-21B0-48A8-B6CB-7B6178538445}" type="slidenum">
              <a:rPr lang="en-US" smtClean="0"/>
              <a:t>‹#›</a:t>
            </a:fld>
            <a:endParaRPr lang="en-US"/>
          </a:p>
        </p:txBody>
      </p:sp>
    </p:spTree>
    <p:extLst>
      <p:ext uri="{BB962C8B-B14F-4D97-AF65-F5344CB8AC3E}">
        <p14:creationId xmlns:p14="http://schemas.microsoft.com/office/powerpoint/2010/main" val="3677704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C47451A-A599-495D-A8BA-CD2438734CE6}" type="datetimeFigureOut">
              <a:rPr lang="en-US" smtClean="0"/>
              <a:t>4/25/2024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9F14F7B-E337-4ECE-9DD5-630E6517FACD}"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118586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813D4C-A20C-4189-ABFF-C2544F49F7AE}" type="datetimeFigureOut">
              <a:rPr lang="en-US" smtClean="0"/>
              <a:t>4/25/2024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8EE21-BBB2-4A36-B1B8-8E3FB1470AE0}" type="slidenum">
              <a:rPr lang="en-US" smtClean="0"/>
              <a:t>‹#›</a:t>
            </a:fld>
            <a:endParaRPr lang="en-US"/>
          </a:p>
        </p:txBody>
      </p:sp>
      <p:pic>
        <p:nvPicPr>
          <p:cNvPr id="7" name="Picture 6"/>
          <p:cNvPicPr>
            <a:picLocks noChangeAspect="1"/>
          </p:cNvPicPr>
          <p:nvPr userDrawn="1"/>
        </p:nvPicPr>
        <p:blipFill>
          <a:blip r:embed="rId13"/>
          <a:stretch>
            <a:fillRect/>
          </a:stretch>
        </p:blipFill>
        <p:spPr>
          <a:xfrm>
            <a:off x="10484896" y="5943060"/>
            <a:ext cx="1457070" cy="737680"/>
          </a:xfrm>
          <a:prstGeom prst="rect">
            <a:avLst/>
          </a:prstGeom>
        </p:spPr>
      </p:pic>
    </p:spTree>
    <p:extLst>
      <p:ext uri="{BB962C8B-B14F-4D97-AF65-F5344CB8AC3E}">
        <p14:creationId xmlns:p14="http://schemas.microsoft.com/office/powerpoint/2010/main" val="13202574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11467382" y="6160935"/>
            <a:ext cx="460332" cy="460368"/>
          </a:xfrm>
          <a:prstGeom prst="rect">
            <a:avLst/>
          </a:prstGeom>
        </p:spPr>
      </p:pic>
      <p:sp>
        <p:nvSpPr>
          <p:cNvPr id="2" name="Holder 2"/>
          <p:cNvSpPr>
            <a:spLocks noGrp="1"/>
          </p:cNvSpPr>
          <p:nvPr>
            <p:ph type="title"/>
          </p:nvPr>
        </p:nvSpPr>
        <p:spPr>
          <a:xfrm>
            <a:off x="2255713" y="459676"/>
            <a:ext cx="7680571" cy="553998"/>
          </a:xfrm>
          <a:prstGeom prst="rect">
            <a:avLst/>
          </a:prstGeom>
        </p:spPr>
        <p:txBody>
          <a:bodyPr wrap="square" lIns="0" tIns="0" rIns="0" bIns="0">
            <a:spAutoFit/>
          </a:bodyPr>
          <a:lstStyle>
            <a:lvl1pPr>
              <a:defRPr sz="3600" b="0" i="0">
                <a:solidFill>
                  <a:srgbClr val="F6F6F6"/>
                </a:solidFill>
                <a:latin typeface="Courier New"/>
                <a:cs typeface="Courier New"/>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4/25/2024</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406782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20503023"/>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22106D-3D37-D62B-4303-AE8B30D55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0CFD76-0CBD-B5C7-000C-E1A8DB68C4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792C80-2E94-CDB1-26D7-C614A43F57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B61F796-BF9A-6744-B669-C66C5FA7A148}" type="datetimeFigureOut">
              <a:rPr lang="en-US" smtClean="0"/>
              <a:t>4/25/2024</a:t>
            </a:fld>
            <a:endParaRPr lang="en-US"/>
          </a:p>
        </p:txBody>
      </p:sp>
      <p:sp>
        <p:nvSpPr>
          <p:cNvPr id="5" name="Footer Placeholder 4">
            <a:extLst>
              <a:ext uri="{FF2B5EF4-FFF2-40B4-BE49-F238E27FC236}">
                <a16:creationId xmlns:a16="http://schemas.microsoft.com/office/drawing/2014/main" id="{53DD256F-349D-4223-5BFE-5D2FB48482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60D98DC-1E29-3F3E-7106-1241B21DC1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ADB01E-5FFE-6142-96C7-A8933284C93F}" type="slidenum">
              <a:rPr lang="en-US" smtClean="0"/>
              <a:t>‹#›</a:t>
            </a:fld>
            <a:endParaRPr lang="en-US"/>
          </a:p>
        </p:txBody>
      </p:sp>
    </p:spTree>
    <p:extLst>
      <p:ext uri="{BB962C8B-B14F-4D97-AF65-F5344CB8AC3E}">
        <p14:creationId xmlns:p14="http://schemas.microsoft.com/office/powerpoint/2010/main" val="5665311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ABEE4EDB-5FBB-4E94-B5C6-774E2EF785CC}" type="datetimeFigureOut">
              <a:rPr lang="en-US"/>
              <a:pPr>
                <a:defRPr/>
              </a:pPr>
              <a:t>4/25/2024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770A374-8AE2-47AF-BFB3-8F0DC9427AB4}" type="slidenum">
              <a:rPr lang="en-US" altLang="en-US"/>
              <a:pPr/>
              <a:t>‹#›</a:t>
            </a:fld>
            <a:endParaRPr lang="en-US" altLang="en-US"/>
          </a:p>
        </p:txBody>
      </p:sp>
    </p:spTree>
    <p:extLst>
      <p:ext uri="{BB962C8B-B14F-4D97-AF65-F5344CB8AC3E}">
        <p14:creationId xmlns:p14="http://schemas.microsoft.com/office/powerpoint/2010/main" val="2786271485"/>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anose="02040502050405020303" pitchFamily="18" charset="0"/>
        </a:defRPr>
      </a:lvl2pPr>
      <a:lvl3pPr algn="ctr" rtl="0" eaLnBrk="0" fontAlgn="base" hangingPunct="0">
        <a:spcBef>
          <a:spcPct val="0"/>
        </a:spcBef>
        <a:spcAft>
          <a:spcPct val="0"/>
        </a:spcAft>
        <a:defRPr sz="4400">
          <a:solidFill>
            <a:schemeClr val="tx1"/>
          </a:solidFill>
          <a:latin typeface="Georgia" panose="02040502050405020303" pitchFamily="18" charset="0"/>
        </a:defRPr>
      </a:lvl3pPr>
      <a:lvl4pPr algn="ctr" rtl="0" eaLnBrk="0" fontAlgn="base" hangingPunct="0">
        <a:spcBef>
          <a:spcPct val="0"/>
        </a:spcBef>
        <a:spcAft>
          <a:spcPct val="0"/>
        </a:spcAft>
        <a:defRPr sz="4400">
          <a:solidFill>
            <a:schemeClr val="tx1"/>
          </a:solidFill>
          <a:latin typeface="Georgia" panose="02040502050405020303" pitchFamily="18" charset="0"/>
        </a:defRPr>
      </a:lvl4pPr>
      <a:lvl5pPr algn="ctr" rtl="0" eaLnBrk="0" fontAlgn="base" hangingPunct="0">
        <a:spcBef>
          <a:spcPct val="0"/>
        </a:spcBef>
        <a:spcAft>
          <a:spcPct val="0"/>
        </a:spcAft>
        <a:defRPr sz="4400">
          <a:solidFill>
            <a:schemeClr val="tx1"/>
          </a:solidFill>
          <a:latin typeface="Georgia" panose="02040502050405020303"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E3BE38-D989-2E99-3DC8-5FAF0F004D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292E3A-9412-6F8D-13F9-60F3E27B35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751494-CAD0-EF73-EADF-AA7F12BA60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00C729-CB5F-4C1D-A422-4E1DF9D53CB2}" type="datetimeFigureOut">
              <a:rPr lang="en-US" smtClean="0"/>
              <a:t>4/25/2024</a:t>
            </a:fld>
            <a:endParaRPr lang="en-US"/>
          </a:p>
        </p:txBody>
      </p:sp>
      <p:sp>
        <p:nvSpPr>
          <p:cNvPr id="5" name="Footer Placeholder 4">
            <a:extLst>
              <a:ext uri="{FF2B5EF4-FFF2-40B4-BE49-F238E27FC236}">
                <a16:creationId xmlns:a16="http://schemas.microsoft.com/office/drawing/2014/main" id="{6D8263D7-BDE7-C2AF-1E82-B430C8AAB3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722D1A-F129-9C6F-7FC6-C79360F64F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36DDD-44DF-4B98-A299-1B73A1F4297A}" type="slidenum">
              <a:rPr lang="en-US" smtClean="0"/>
              <a:t>‹#›</a:t>
            </a:fld>
            <a:endParaRPr lang="en-US"/>
          </a:p>
        </p:txBody>
      </p:sp>
    </p:spTree>
    <p:extLst>
      <p:ext uri="{BB962C8B-B14F-4D97-AF65-F5344CB8AC3E}">
        <p14:creationId xmlns:p14="http://schemas.microsoft.com/office/powerpoint/2010/main" val="270925588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87A535-3CAC-46BC-B2B2-3AE83EC3A561}"/>
              </a:ext>
            </a:extLst>
          </p:cNvPr>
          <p:cNvSpPr>
            <a:spLocks noGrp="1"/>
          </p:cNvSpPr>
          <p:nvPr>
            <p:ph type="title"/>
          </p:nvPr>
        </p:nvSpPr>
        <p:spPr>
          <a:xfrm>
            <a:off x="482600" y="978408"/>
            <a:ext cx="10506991" cy="215309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D8EBDBD-59EC-46ED-BE79-6D37B531D692}"/>
              </a:ext>
            </a:extLst>
          </p:cNvPr>
          <p:cNvSpPr>
            <a:spLocks noGrp="1"/>
          </p:cNvSpPr>
          <p:nvPr>
            <p:ph type="body" idx="1"/>
          </p:nvPr>
        </p:nvSpPr>
        <p:spPr>
          <a:xfrm>
            <a:off x="482600" y="3306870"/>
            <a:ext cx="10506991" cy="25727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5921F5C-FD3D-42C7-90F4-5ECE6FFCFE7F}"/>
              </a:ext>
            </a:extLst>
          </p:cNvPr>
          <p:cNvSpPr>
            <a:spLocks noGrp="1"/>
          </p:cNvSpPr>
          <p:nvPr>
            <p:ph type="dt" sz="half" idx="2"/>
          </p:nvPr>
        </p:nvSpPr>
        <p:spPr>
          <a:xfrm>
            <a:off x="484632" y="100584"/>
            <a:ext cx="2743200" cy="365125"/>
          </a:xfrm>
          <a:prstGeom prst="rect">
            <a:avLst/>
          </a:prstGeom>
        </p:spPr>
        <p:txBody>
          <a:bodyPr vert="horz" lIns="91440" tIns="45720" rIns="91440" bIns="45720" rtlCol="0" anchor="ctr"/>
          <a:lstStyle>
            <a:lvl1pPr algn="l">
              <a:defRPr sz="900">
                <a:solidFill>
                  <a:schemeClr val="tx1"/>
                </a:solidFill>
              </a:defRPr>
            </a:lvl1pPr>
          </a:lstStyle>
          <a:p>
            <a:fld id="{81B8F32D-D8B6-4B9E-9CBF-DCAC30B7B93D}" type="datetimeFigureOut">
              <a:rPr lang="en-US" smtClean="0"/>
              <a:pPr/>
              <a:t>4/25/2024</a:t>
            </a:fld>
            <a:endParaRPr lang="en-US" dirty="0"/>
          </a:p>
        </p:txBody>
      </p:sp>
      <p:sp>
        <p:nvSpPr>
          <p:cNvPr id="5" name="Footer Placeholder 4">
            <a:extLst>
              <a:ext uri="{FF2B5EF4-FFF2-40B4-BE49-F238E27FC236}">
                <a16:creationId xmlns:a16="http://schemas.microsoft.com/office/drawing/2014/main" id="{0FE63D50-6D0B-4963-97B9-A32AE63235B8}"/>
              </a:ext>
            </a:extLst>
          </p:cNvPr>
          <p:cNvSpPr>
            <a:spLocks noGrp="1"/>
          </p:cNvSpPr>
          <p:nvPr>
            <p:ph type="ftr" sz="quarter" idx="3"/>
          </p:nvPr>
        </p:nvSpPr>
        <p:spPr>
          <a:xfrm>
            <a:off x="484632" y="6419088"/>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826B5E08-CAC3-4C87-B143-5F8956AE905D}"/>
              </a:ext>
            </a:extLst>
          </p:cNvPr>
          <p:cNvSpPr>
            <a:spLocks noGrp="1"/>
          </p:cNvSpPr>
          <p:nvPr>
            <p:ph type="sldNum" sz="quarter" idx="4"/>
          </p:nvPr>
        </p:nvSpPr>
        <p:spPr>
          <a:xfrm>
            <a:off x="10989591" y="100584"/>
            <a:ext cx="640080" cy="365125"/>
          </a:xfrm>
          <a:prstGeom prst="rect">
            <a:avLst/>
          </a:prstGeom>
        </p:spPr>
        <p:txBody>
          <a:bodyPr vert="horz" lIns="91440" tIns="45720" rIns="91440" bIns="45720" rtlCol="0" anchor="ctr"/>
          <a:lstStyle>
            <a:lvl1pPr algn="r">
              <a:defRPr sz="900">
                <a:solidFill>
                  <a:schemeClr val="tx1"/>
                </a:solidFill>
              </a:defRPr>
            </a:lvl1pPr>
          </a:lstStyle>
          <a:p>
            <a:fld id="{60553ECD-7F6D-420D-93CA-D8D15EB427AC}" type="slidenum">
              <a:rPr lang="en-US" smtClean="0"/>
              <a:pPr/>
              <a:t>‹#›</a:t>
            </a:fld>
            <a:endParaRPr lang="en-US" dirty="0"/>
          </a:p>
        </p:txBody>
      </p:sp>
      <p:cxnSp>
        <p:nvCxnSpPr>
          <p:cNvPr id="8" name="Straight Connector 7">
            <a:extLst>
              <a:ext uri="{FF2B5EF4-FFF2-40B4-BE49-F238E27FC236}">
                <a16:creationId xmlns:a16="http://schemas.microsoft.com/office/drawing/2014/main" id="{108D74AC-B125-4E11-BA53-E9E383966DF8}"/>
              </a:ext>
              <a:ext uri="{C183D7F6-B498-43B3-948B-1728B52AA6E4}">
                <adec:decorative xmlns:adec="http://schemas.microsoft.com/office/drawing/2017/decorative" xmlns=""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DC76EBE-FB9D-4054-B5D8-19E3EAFE40B2}"/>
              </a:ext>
              <a:ext uri="{C183D7F6-B498-43B3-948B-1728B52AA6E4}">
                <adec:decorative xmlns:adec="http://schemas.microsoft.com/office/drawing/2017/decorative" xmlns="" val="1"/>
              </a:ext>
            </a:extLst>
          </p:cNvPr>
          <p:cNvCxnSpPr>
            <a:cxnSpLocks/>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8748690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100000"/>
        </a:lnSpc>
        <a:spcBef>
          <a:spcPct val="0"/>
        </a:spcBef>
        <a:buNone/>
        <a:defRPr sz="66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0D92BC-42A9-434B-8530-ADBF4485E407}" type="datetimeFigureOut">
              <a:rPr lang="en-US" smtClean="0"/>
              <a:pPr/>
              <a:t>4/25/2024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89F9E-9962-4B7B-BA18-A15907CCC6BF}" type="slidenum">
              <a:rPr lang="en-US" smtClean="0"/>
              <a:pPr/>
              <a:t>‹#›</a:t>
            </a:fld>
            <a:endParaRPr lang="en-US" dirty="0"/>
          </a:p>
        </p:txBody>
      </p:sp>
    </p:spTree>
    <p:extLst>
      <p:ext uri="{BB962C8B-B14F-4D97-AF65-F5344CB8AC3E}">
        <p14:creationId xmlns:p14="http://schemas.microsoft.com/office/powerpoint/2010/main" val="152352127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6.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mailto:josh.wright@lightcast.io" TargetMode="Externa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45.xml"/><Relationship Id="rId5" Type="http://schemas.openxmlformats.org/officeDocument/2006/relationships/image" Target="../media/image28.emf"/><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1.xml"/><Relationship Id="rId1" Type="http://schemas.openxmlformats.org/officeDocument/2006/relationships/themeOverride" Target="../theme/themeOverride1.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34.png"/><Relationship Id="rId1" Type="http://schemas.openxmlformats.org/officeDocument/2006/relationships/slideLayout" Target="../slideLayouts/slideLayout62.xml"/><Relationship Id="rId6" Type="http://schemas.openxmlformats.org/officeDocument/2006/relationships/image" Target="../media/image36.png"/><Relationship Id="rId5" Type="http://schemas.openxmlformats.org/officeDocument/2006/relationships/image" Target="../media/image27.sv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0.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4.xml"/></Relationships>
</file>

<file path=ppt/slides/_rels/slide54.xml.rels><?xml version="1.0" encoding="UTF-8" standalone="yes"?>
<Relationships xmlns="http://schemas.openxmlformats.org/package/2006/relationships"><Relationship Id="rId2" Type="http://schemas.openxmlformats.org/officeDocument/2006/relationships/hyperlink" Target="https://www.dol.gov/sites/dolgov/files/ETA/Performance/pdfs/PY2022/PY%202022%20WIOA%20National%20Performance%20Summary.pdf" TargetMode="External"/><Relationship Id="rId1" Type="http://schemas.openxmlformats.org/officeDocument/2006/relationships/slideLayout" Target="../slideLayouts/slideLayout85.xml"/></Relationships>
</file>

<file path=ppt/slides/_rels/slide55.xml.rels><?xml version="1.0" encoding="UTF-8" standalone="yes"?>
<Relationships xmlns="http://schemas.openxmlformats.org/package/2006/relationships"><Relationship Id="rId3" Type="http://schemas.openxmlformats.org/officeDocument/2006/relationships/hyperlink" Target="https://aspe.hhs.gov/sites/default/files/private/pdf/264341/CY2017-Child-Care-Subsidy-Eligibility.pdf" TargetMode="External"/><Relationship Id="rId2" Type="http://schemas.openxmlformats.org/officeDocument/2006/relationships/hyperlink" Target="https://www.dol.gov/sites/dolgov/files/ETA/Performance/pdfs/Quarterly%20Report%20for%20WIOA%20and%20Wagner-Peyser%20PY21Q4.pdf" TargetMode="External"/><Relationship Id="rId1" Type="http://schemas.openxmlformats.org/officeDocument/2006/relationships/slideLayout" Target="../slideLayouts/slideLayout85.xml"/></Relationships>
</file>

<file path=ppt/slides/_rels/slide56.xml.rels><?xml version="1.0" encoding="UTF-8" standalone="yes"?>
<Relationships xmlns="http://schemas.openxmlformats.org/package/2006/relationships"><Relationship Id="rId8" Type="http://schemas.openxmlformats.org/officeDocument/2006/relationships/hyperlink" Target="https://fred.stlouisfed.org/series/CES2000000003" TargetMode="External"/><Relationship Id="rId3" Type="http://schemas.openxmlformats.org/officeDocument/2006/relationships/hyperlink" Target="https://www.americanprogress.org/article/occupational-segregation-in-america/" TargetMode="External"/><Relationship Id="rId7" Type="http://schemas.openxmlformats.org/officeDocument/2006/relationships/hyperlink" Target="https://www.apprenticeship.gov/sites/default/files/dol-industry-factsheet-apprenticeship101-v10.pdf" TargetMode="External"/><Relationship Id="rId2" Type="http://schemas.openxmlformats.org/officeDocument/2006/relationships/notesSlide" Target="../notesSlides/notesSlide12.xml"/><Relationship Id="rId1" Type="http://schemas.openxmlformats.org/officeDocument/2006/relationships/slideLayout" Target="../slideLayouts/slideLayout88.xml"/><Relationship Id="rId6" Type="http://schemas.openxmlformats.org/officeDocument/2006/relationships/hyperlink" Target="https://www.dol.gov/sites/dolgov/files/Nieves-Cartagena%40DOL.GOV/WANTO-knowledge%20Brief/WANTO-knowledge-report-508%206.15.23.pdf" TargetMode="External"/><Relationship Id="rId5" Type="http://schemas.openxmlformats.org/officeDocument/2006/relationships/hyperlink" Target="https://ncses.nsf.gov/pubs/nsf23315/report/the-stem-workforce#representation-in-the-stem-workforce" TargetMode="External"/><Relationship Id="rId4" Type="http://schemas.openxmlformats.org/officeDocument/2006/relationships/hyperlink" Target="https://www.ncbi.nlm.nih.gov/pmc/articles/PMC9908517/#:~:text=The%20median%20age%20of%20the,%25%20who%20are%20foreign%2Dborn."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iwpr.org/wp-content/uploads/2022/02/A-Future-Worth-Building_What-Tradeswomen-Say_FINAL.pdf" TargetMode="External"/><Relationship Id="rId2" Type="http://schemas.openxmlformats.org/officeDocument/2006/relationships/hyperlink" Target="https://www.aei.org/research-products/report/stem-voices-the-experiences-of-women-and-minorities-in-science-technology-engineering-and-math-occupations/" TargetMode="External"/><Relationship Id="rId1" Type="http://schemas.openxmlformats.org/officeDocument/2006/relationships/slideLayout" Target="../slideLayouts/slideLayout85.xml"/><Relationship Id="rId4" Type="http://schemas.openxmlformats.org/officeDocument/2006/relationships/hyperlink" Target="https://www.mybiosource.com/learn/women-in-stem"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s://www.jec.senate.gov/public/index.cfm/republicans/sci/"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1.xml"/></Relationships>
</file>

<file path=ppt/slides/_rels/slide6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01.xml"/><Relationship Id="rId4" Type="http://schemas.openxmlformats.org/officeDocument/2006/relationships/chart" Target="../charts/chart3.xml"/></Relationships>
</file>

<file path=ppt/slides/_rels/slide6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01.xml"/></Relationships>
</file>

<file path=ppt/slides/_rels/slide6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01.xml"/></Relationships>
</file>

<file path=ppt/slides/_rels/slide6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0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8" Type="http://schemas.openxmlformats.org/officeDocument/2006/relationships/hyperlink" Target="https://www.census.gov/quickfacts/fact/table/tularecountycalifornia/PST045222"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6.xml"/></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2.xml"/></Relationships>
</file>

<file path=ppt/slides/_rels/slide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hyperlink" Target="https://www.usnews.com/news/healthiest-communities/california/tulare-county#public-safety"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diagramColors" Target="../diagrams/colors3.xml"/><Relationship Id="rId11" Type="http://schemas.openxmlformats.org/officeDocument/2006/relationships/hyperlink" Target="https://www.ppic.org/publication/crime-trends-in-california/#:~:text=California%E2%80%99s%20violent%20crime%20rate%20increased%20by%205.7%25%2C%20from,and%20rapes%20remained%20essentially%20the%20same%20%280.1%25%20decrease%29." TargetMode="External"/><Relationship Id="rId5" Type="http://schemas.openxmlformats.org/officeDocument/2006/relationships/diagramQuickStyle" Target="../diagrams/quickStyle3.xml"/><Relationship Id="rId10" Type="http://schemas.openxmlformats.org/officeDocument/2006/relationships/hyperlink" Target="https://trends.vera.org/state/CA/county/tulare_county" TargetMode="External"/><Relationship Id="rId4" Type="http://schemas.openxmlformats.org/officeDocument/2006/relationships/diagramLayout" Target="../diagrams/layout3.xml"/><Relationship Id="rId9" Type="http://schemas.openxmlformats.org/officeDocument/2006/relationships/hyperlink" Target="https://skylab.cdph.ca.gov/ODdash/?tab=CT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977217" y="3244334"/>
            <a:ext cx="237566" cy="369332"/>
          </a:xfrm>
          <a:prstGeom prst="rect">
            <a:avLst/>
          </a:prstGeom>
        </p:spPr>
        <p:txBody>
          <a:bodyPr wrap="none">
            <a:spAutoFit/>
          </a:bodyPr>
          <a:lstStyle/>
          <a:p>
            <a:r>
              <a:rPr lang="en-US" dirty="0"/>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8514" y="0"/>
            <a:ext cx="6194971" cy="6858000"/>
          </a:xfrm>
          <a:prstGeom prst="rect">
            <a:avLst/>
          </a:prstGeom>
        </p:spPr>
      </p:pic>
    </p:spTree>
    <p:extLst>
      <p:ext uri="{BB962C8B-B14F-4D97-AF65-F5344CB8AC3E}">
        <p14:creationId xmlns:p14="http://schemas.microsoft.com/office/powerpoint/2010/main" val="26486755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602594"/>
            <a:ext cx="6230157" cy="5255405"/>
          </a:xfrm>
          <a:prstGeom prst="rect">
            <a:avLst/>
          </a:prstGeom>
        </p:spPr>
      </p:pic>
      <p:sp>
        <p:nvSpPr>
          <p:cNvPr id="3" name="object 3"/>
          <p:cNvSpPr txBox="1"/>
          <p:nvPr/>
        </p:nvSpPr>
        <p:spPr>
          <a:xfrm>
            <a:off x="7772299" y="6466201"/>
            <a:ext cx="1180253" cy="332954"/>
          </a:xfrm>
          <a:prstGeom prst="rect">
            <a:avLst/>
          </a:prstGeom>
        </p:spPr>
        <p:txBody>
          <a:bodyPr vert="horz" wrap="square" lIns="0" tIns="16933" rIns="0" bIns="0" rtlCol="0">
            <a:spAutoFit/>
          </a:bodyPr>
          <a:lstStyle/>
          <a:p>
            <a:pPr marL="16933" marR="6773" defTabSz="1219170">
              <a:lnSpc>
                <a:spcPct val="110000"/>
              </a:lnSpc>
              <a:spcBef>
                <a:spcPts val="133"/>
              </a:spcBef>
            </a:pPr>
            <a:r>
              <a:rPr sz="933" spc="-7" dirty="0">
                <a:solidFill>
                  <a:srgbClr val="ABABAB"/>
                </a:solidFill>
                <a:latin typeface="Arial MT"/>
                <a:cs typeface="Arial MT"/>
              </a:rPr>
              <a:t>2018-2023</a:t>
            </a:r>
            <a:r>
              <a:rPr sz="933" spc="-60" dirty="0">
                <a:solidFill>
                  <a:srgbClr val="ABABAB"/>
                </a:solidFill>
                <a:latin typeface="Arial MT"/>
                <a:cs typeface="Arial MT"/>
              </a:rPr>
              <a:t> </a:t>
            </a:r>
            <a:r>
              <a:rPr sz="933" spc="-7" dirty="0">
                <a:solidFill>
                  <a:srgbClr val="ABABAB"/>
                </a:solidFill>
                <a:latin typeface="Arial MT"/>
                <a:cs typeface="Arial MT"/>
              </a:rPr>
              <a:t>job</a:t>
            </a:r>
            <a:r>
              <a:rPr sz="933" spc="-53" dirty="0">
                <a:solidFill>
                  <a:srgbClr val="ABABAB"/>
                </a:solidFill>
                <a:latin typeface="Arial MT"/>
                <a:cs typeface="Arial MT"/>
              </a:rPr>
              <a:t> </a:t>
            </a:r>
            <a:r>
              <a:rPr sz="933" spc="-7" dirty="0">
                <a:solidFill>
                  <a:srgbClr val="ABABAB"/>
                </a:solidFill>
                <a:latin typeface="Arial MT"/>
                <a:cs typeface="Arial MT"/>
              </a:rPr>
              <a:t>growth </a:t>
            </a:r>
            <a:r>
              <a:rPr sz="933" spc="-240" dirty="0">
                <a:solidFill>
                  <a:srgbClr val="ABABAB"/>
                </a:solidFill>
                <a:latin typeface="Arial MT"/>
                <a:cs typeface="Arial MT"/>
              </a:rPr>
              <a:t> </a:t>
            </a:r>
            <a:r>
              <a:rPr sz="933" spc="-7" dirty="0">
                <a:solidFill>
                  <a:srgbClr val="ABABAB"/>
                </a:solidFill>
                <a:latin typeface="Arial MT"/>
                <a:cs typeface="Arial MT"/>
              </a:rPr>
              <a:t>Source:</a:t>
            </a:r>
            <a:r>
              <a:rPr sz="933" spc="-27" dirty="0">
                <a:solidFill>
                  <a:srgbClr val="ABABAB"/>
                </a:solidFill>
                <a:latin typeface="Arial MT"/>
                <a:cs typeface="Arial MT"/>
              </a:rPr>
              <a:t> </a:t>
            </a:r>
            <a:r>
              <a:rPr sz="933" spc="-7" dirty="0">
                <a:solidFill>
                  <a:srgbClr val="ABABAB"/>
                </a:solidFill>
                <a:latin typeface="Arial MT"/>
                <a:cs typeface="Arial MT"/>
              </a:rPr>
              <a:t>Lightcast</a:t>
            </a:r>
            <a:endParaRPr sz="933">
              <a:solidFill>
                <a:prstClr val="black"/>
              </a:solidFill>
              <a:latin typeface="Arial MT"/>
              <a:cs typeface="Arial MT"/>
            </a:endParaRPr>
          </a:p>
        </p:txBody>
      </p:sp>
      <p:sp>
        <p:nvSpPr>
          <p:cNvPr id="4" name="object 4"/>
          <p:cNvSpPr txBox="1">
            <a:spLocks noGrp="1"/>
          </p:cNvSpPr>
          <p:nvPr>
            <p:ph type="title"/>
          </p:nvPr>
        </p:nvSpPr>
        <p:spPr>
          <a:xfrm>
            <a:off x="522299" y="1500223"/>
            <a:ext cx="4152900" cy="1500411"/>
          </a:xfrm>
          <a:prstGeom prst="rect">
            <a:avLst/>
          </a:prstGeom>
        </p:spPr>
        <p:txBody>
          <a:bodyPr vert="horz" wrap="square" lIns="0" tIns="76200" rIns="0" bIns="0" rtlCol="0">
            <a:spAutoFit/>
          </a:bodyPr>
          <a:lstStyle/>
          <a:p>
            <a:pPr marL="16933" marR="6773">
              <a:lnSpc>
                <a:spcPts val="3747"/>
              </a:lnSpc>
              <a:spcBef>
                <a:spcPts val="600"/>
              </a:spcBef>
            </a:pPr>
            <a:r>
              <a:rPr sz="3467" b="1" spc="-280" dirty="0">
                <a:solidFill>
                  <a:srgbClr val="000000"/>
                </a:solidFill>
                <a:latin typeface="Tahoma"/>
                <a:cs typeface="Tahoma"/>
              </a:rPr>
              <a:t>R</a:t>
            </a:r>
            <a:r>
              <a:rPr sz="3467" b="1" spc="-7" dirty="0">
                <a:solidFill>
                  <a:srgbClr val="000000"/>
                </a:solidFill>
                <a:latin typeface="Tahoma"/>
                <a:cs typeface="Tahoma"/>
              </a:rPr>
              <a:t>obus</a:t>
            </a:r>
            <a:r>
              <a:rPr sz="3467" b="1" dirty="0">
                <a:solidFill>
                  <a:srgbClr val="000000"/>
                </a:solidFill>
                <a:latin typeface="Tahoma"/>
                <a:cs typeface="Tahoma"/>
              </a:rPr>
              <a:t>t</a:t>
            </a:r>
            <a:r>
              <a:rPr sz="3467" b="1" spc="-220" dirty="0">
                <a:solidFill>
                  <a:srgbClr val="000000"/>
                </a:solidFill>
                <a:latin typeface="Tahoma"/>
                <a:cs typeface="Tahoma"/>
              </a:rPr>
              <a:t> </a:t>
            </a:r>
            <a:r>
              <a:rPr sz="3467" b="1" spc="-53" dirty="0">
                <a:solidFill>
                  <a:srgbClr val="000000"/>
                </a:solidFill>
                <a:latin typeface="Tahoma"/>
                <a:cs typeface="Tahoma"/>
              </a:rPr>
              <a:t>g</a:t>
            </a:r>
            <a:r>
              <a:rPr sz="3467" b="1" spc="-127" dirty="0">
                <a:solidFill>
                  <a:srgbClr val="000000"/>
                </a:solidFill>
                <a:latin typeface="Tahoma"/>
                <a:cs typeface="Tahoma"/>
              </a:rPr>
              <a:t>r</a:t>
            </a:r>
            <a:r>
              <a:rPr sz="3467" b="1" spc="-67" dirty="0">
                <a:solidFill>
                  <a:srgbClr val="000000"/>
                </a:solidFill>
                <a:latin typeface="Tahoma"/>
                <a:cs typeface="Tahoma"/>
              </a:rPr>
              <a:t>o</a:t>
            </a:r>
            <a:r>
              <a:rPr sz="3467" b="1" spc="-167" dirty="0">
                <a:solidFill>
                  <a:srgbClr val="000000"/>
                </a:solidFill>
                <a:latin typeface="Tahoma"/>
                <a:cs typeface="Tahoma"/>
              </a:rPr>
              <a:t>w</a:t>
            </a:r>
            <a:r>
              <a:rPr sz="3467" b="1" spc="-47" dirty="0">
                <a:solidFill>
                  <a:srgbClr val="000000"/>
                </a:solidFill>
                <a:latin typeface="Tahoma"/>
                <a:cs typeface="Tahoma"/>
              </a:rPr>
              <a:t>t</a:t>
            </a:r>
            <a:r>
              <a:rPr sz="3467" b="1" spc="-60" dirty="0">
                <a:solidFill>
                  <a:srgbClr val="000000"/>
                </a:solidFill>
                <a:latin typeface="Tahoma"/>
                <a:cs typeface="Tahoma"/>
              </a:rPr>
              <a:t>h</a:t>
            </a:r>
            <a:r>
              <a:rPr sz="3467" b="1" spc="-220" dirty="0">
                <a:solidFill>
                  <a:srgbClr val="000000"/>
                </a:solidFill>
                <a:latin typeface="Tahoma"/>
                <a:cs typeface="Tahoma"/>
              </a:rPr>
              <a:t> </a:t>
            </a:r>
            <a:r>
              <a:rPr sz="3467" b="1" spc="-80" dirty="0">
                <a:solidFill>
                  <a:srgbClr val="000000"/>
                </a:solidFill>
                <a:latin typeface="Tahoma"/>
                <a:cs typeface="Tahoma"/>
              </a:rPr>
              <a:t>in  </a:t>
            </a:r>
            <a:r>
              <a:rPr sz="3467" b="1" spc="-100" dirty="0">
                <a:solidFill>
                  <a:srgbClr val="000000"/>
                </a:solidFill>
                <a:latin typeface="Tahoma"/>
                <a:cs typeface="Tahoma"/>
              </a:rPr>
              <a:t>t</a:t>
            </a:r>
            <a:r>
              <a:rPr sz="3467" b="1" spc="-152" dirty="0">
                <a:solidFill>
                  <a:srgbClr val="000000"/>
                </a:solidFill>
                <a:latin typeface="Tahoma"/>
                <a:cs typeface="Tahoma"/>
              </a:rPr>
              <a:t>r</a:t>
            </a:r>
            <a:r>
              <a:rPr sz="3467" b="1" spc="-20" dirty="0">
                <a:solidFill>
                  <a:srgbClr val="000000"/>
                </a:solidFill>
                <a:latin typeface="Tahoma"/>
                <a:cs typeface="Tahoma"/>
              </a:rPr>
              <a:t>anspo</a:t>
            </a:r>
            <a:r>
              <a:rPr sz="3467" b="1" spc="80" dirty="0">
                <a:solidFill>
                  <a:srgbClr val="000000"/>
                </a:solidFill>
                <a:latin typeface="Tahoma"/>
                <a:cs typeface="Tahoma"/>
              </a:rPr>
              <a:t>r</a:t>
            </a:r>
            <a:r>
              <a:rPr sz="3467" b="1" spc="-80" dirty="0">
                <a:solidFill>
                  <a:srgbClr val="000000"/>
                </a:solidFill>
                <a:latin typeface="Tahoma"/>
                <a:cs typeface="Tahoma"/>
              </a:rPr>
              <a:t>tatio</a:t>
            </a:r>
            <a:r>
              <a:rPr sz="3467" b="1" spc="-93" dirty="0">
                <a:solidFill>
                  <a:srgbClr val="000000"/>
                </a:solidFill>
                <a:latin typeface="Tahoma"/>
                <a:cs typeface="Tahoma"/>
              </a:rPr>
              <a:t>n</a:t>
            </a:r>
            <a:r>
              <a:rPr sz="3467" b="1" spc="-220" dirty="0">
                <a:solidFill>
                  <a:srgbClr val="000000"/>
                </a:solidFill>
                <a:latin typeface="Tahoma"/>
                <a:cs typeface="Tahoma"/>
              </a:rPr>
              <a:t> &amp;  </a:t>
            </a:r>
            <a:r>
              <a:rPr sz="3467" b="1" spc="-73" dirty="0">
                <a:solidFill>
                  <a:srgbClr val="000000"/>
                </a:solidFill>
                <a:latin typeface="Tahoma"/>
                <a:cs typeface="Tahoma"/>
              </a:rPr>
              <a:t>heal</a:t>
            </a:r>
            <a:r>
              <a:rPr sz="3467" b="1" spc="-20" dirty="0">
                <a:solidFill>
                  <a:srgbClr val="000000"/>
                </a:solidFill>
                <a:latin typeface="Tahoma"/>
                <a:cs typeface="Tahoma"/>
              </a:rPr>
              <a:t>t</a:t>
            </a:r>
            <a:r>
              <a:rPr sz="3467" b="1" spc="-7" dirty="0">
                <a:solidFill>
                  <a:srgbClr val="000000"/>
                </a:solidFill>
                <a:latin typeface="Tahoma"/>
                <a:cs typeface="Tahoma"/>
              </a:rPr>
              <a:t>hca</a:t>
            </a:r>
            <a:r>
              <a:rPr sz="3467" b="1" spc="-93" dirty="0">
                <a:solidFill>
                  <a:srgbClr val="000000"/>
                </a:solidFill>
                <a:latin typeface="Tahoma"/>
                <a:cs typeface="Tahoma"/>
              </a:rPr>
              <a:t>r</a:t>
            </a:r>
            <a:r>
              <a:rPr sz="3467" b="1" spc="13" dirty="0">
                <a:solidFill>
                  <a:srgbClr val="000000"/>
                </a:solidFill>
                <a:latin typeface="Tahoma"/>
                <a:cs typeface="Tahoma"/>
              </a:rPr>
              <a:t>e</a:t>
            </a:r>
            <a:r>
              <a:rPr sz="3467" b="1" spc="-220" dirty="0">
                <a:solidFill>
                  <a:srgbClr val="000000"/>
                </a:solidFill>
                <a:latin typeface="Tahoma"/>
                <a:cs typeface="Tahoma"/>
              </a:rPr>
              <a:t> </a:t>
            </a:r>
            <a:r>
              <a:rPr sz="3467" b="1" spc="-7" dirty="0">
                <a:solidFill>
                  <a:srgbClr val="000000"/>
                </a:solidFill>
                <a:latin typeface="Tahoma"/>
                <a:cs typeface="Tahoma"/>
              </a:rPr>
              <a:t>suppo</a:t>
            </a:r>
            <a:r>
              <a:rPr sz="3467" b="1" spc="87" dirty="0">
                <a:solidFill>
                  <a:srgbClr val="000000"/>
                </a:solidFill>
                <a:latin typeface="Tahoma"/>
                <a:cs typeface="Tahoma"/>
              </a:rPr>
              <a:t>r</a:t>
            </a:r>
            <a:r>
              <a:rPr sz="3467" b="1" spc="-100" dirty="0">
                <a:solidFill>
                  <a:srgbClr val="000000"/>
                </a:solidFill>
                <a:latin typeface="Tahoma"/>
                <a:cs typeface="Tahoma"/>
              </a:rPr>
              <a:t>t</a:t>
            </a:r>
            <a:endParaRPr sz="3467">
              <a:latin typeface="Tahoma"/>
              <a:cs typeface="Tahoma"/>
            </a:endParaRPr>
          </a:p>
        </p:txBody>
      </p:sp>
      <p:pic>
        <p:nvPicPr>
          <p:cNvPr id="5" name="object 5"/>
          <p:cNvPicPr/>
          <p:nvPr/>
        </p:nvPicPr>
        <p:blipFill>
          <a:blip r:embed="rId3" cstate="print"/>
          <a:stretch>
            <a:fillRect/>
          </a:stretch>
        </p:blipFill>
        <p:spPr>
          <a:xfrm>
            <a:off x="4720965" y="426201"/>
            <a:ext cx="7471032" cy="5037433"/>
          </a:xfrm>
          <a:prstGeom prst="rect">
            <a:avLst/>
          </a:prstGeom>
        </p:spPr>
      </p:pic>
    </p:spTree>
    <p:extLst>
      <p:ext uri="{BB962C8B-B14F-4D97-AF65-F5344CB8AC3E}">
        <p14:creationId xmlns:p14="http://schemas.microsoft.com/office/powerpoint/2010/main" val="11859670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602594"/>
            <a:ext cx="6230157" cy="5255405"/>
          </a:xfrm>
          <a:prstGeom prst="rect">
            <a:avLst/>
          </a:prstGeom>
        </p:spPr>
      </p:pic>
      <p:sp>
        <p:nvSpPr>
          <p:cNvPr id="3" name="object 3"/>
          <p:cNvSpPr txBox="1"/>
          <p:nvPr/>
        </p:nvSpPr>
        <p:spPr>
          <a:xfrm>
            <a:off x="10638867" y="4918388"/>
            <a:ext cx="948267" cy="160664"/>
          </a:xfrm>
          <a:prstGeom prst="rect">
            <a:avLst/>
          </a:prstGeom>
        </p:spPr>
        <p:txBody>
          <a:bodyPr vert="horz" wrap="square" lIns="0" tIns="16933" rIns="0" bIns="0" rtlCol="0">
            <a:spAutoFit/>
          </a:bodyPr>
          <a:lstStyle/>
          <a:p>
            <a:pPr marL="16933" defTabSz="1219170">
              <a:spcBef>
                <a:spcPts val="133"/>
              </a:spcBef>
            </a:pPr>
            <a:r>
              <a:rPr sz="933" spc="-7" dirty="0">
                <a:solidFill>
                  <a:srgbClr val="ABABAB"/>
                </a:solidFill>
                <a:latin typeface="Arial MT"/>
                <a:cs typeface="Arial MT"/>
              </a:rPr>
              <a:t>Source</a:t>
            </a:r>
            <a:r>
              <a:rPr sz="933" dirty="0">
                <a:solidFill>
                  <a:srgbClr val="ABABAB"/>
                </a:solidFill>
                <a:latin typeface="Arial MT"/>
                <a:cs typeface="Arial MT"/>
              </a:rPr>
              <a:t>:</a:t>
            </a:r>
            <a:r>
              <a:rPr sz="933" spc="-7" dirty="0">
                <a:solidFill>
                  <a:srgbClr val="ABABAB"/>
                </a:solidFill>
                <a:latin typeface="Arial MT"/>
                <a:cs typeface="Arial MT"/>
              </a:rPr>
              <a:t> Lightcast</a:t>
            </a:r>
            <a:endParaRPr sz="933">
              <a:solidFill>
                <a:prstClr val="black"/>
              </a:solidFill>
              <a:latin typeface="Arial MT"/>
              <a:cs typeface="Arial MT"/>
            </a:endParaRPr>
          </a:p>
        </p:txBody>
      </p:sp>
      <p:sp>
        <p:nvSpPr>
          <p:cNvPr id="4" name="object 4"/>
          <p:cNvSpPr txBox="1">
            <a:spLocks noGrp="1"/>
          </p:cNvSpPr>
          <p:nvPr>
            <p:ph type="title"/>
          </p:nvPr>
        </p:nvSpPr>
        <p:spPr>
          <a:xfrm>
            <a:off x="688181" y="1513452"/>
            <a:ext cx="3487420" cy="1500411"/>
          </a:xfrm>
          <a:prstGeom prst="rect">
            <a:avLst/>
          </a:prstGeom>
        </p:spPr>
        <p:txBody>
          <a:bodyPr vert="horz" wrap="square" lIns="0" tIns="76200" rIns="0" bIns="0" rtlCol="0">
            <a:spAutoFit/>
          </a:bodyPr>
          <a:lstStyle/>
          <a:p>
            <a:pPr marL="16933" marR="6773">
              <a:lnSpc>
                <a:spcPts val="3747"/>
              </a:lnSpc>
              <a:spcBef>
                <a:spcPts val="600"/>
              </a:spcBef>
            </a:pPr>
            <a:r>
              <a:rPr sz="3467" b="1" spc="-60" dirty="0">
                <a:solidFill>
                  <a:srgbClr val="000000"/>
                </a:solidFill>
                <a:latin typeface="Tahoma"/>
                <a:cs typeface="Tahoma"/>
              </a:rPr>
              <a:t>Distributio</a:t>
            </a:r>
            <a:r>
              <a:rPr sz="3467" b="1" spc="-73" dirty="0">
                <a:solidFill>
                  <a:srgbClr val="000000"/>
                </a:solidFill>
                <a:latin typeface="Tahoma"/>
                <a:cs typeface="Tahoma"/>
              </a:rPr>
              <a:t>n</a:t>
            </a:r>
            <a:r>
              <a:rPr sz="3467" b="1" spc="-220" dirty="0">
                <a:solidFill>
                  <a:srgbClr val="000000"/>
                </a:solidFill>
                <a:latin typeface="Tahoma"/>
                <a:cs typeface="Tahoma"/>
              </a:rPr>
              <a:t> </a:t>
            </a:r>
            <a:r>
              <a:rPr sz="3467" b="1" spc="-40" dirty="0">
                <a:solidFill>
                  <a:srgbClr val="000000"/>
                </a:solidFill>
                <a:latin typeface="Tahoma"/>
                <a:cs typeface="Tahoma"/>
              </a:rPr>
              <a:t>and  </a:t>
            </a:r>
            <a:r>
              <a:rPr sz="3467" b="1" dirty="0">
                <a:solidFill>
                  <a:srgbClr val="000000"/>
                </a:solidFill>
                <a:latin typeface="Tahoma"/>
                <a:cs typeface="Tahoma"/>
              </a:rPr>
              <a:t>e-commerce </a:t>
            </a:r>
            <a:r>
              <a:rPr sz="3467" b="1" spc="-67" dirty="0">
                <a:solidFill>
                  <a:srgbClr val="000000"/>
                </a:solidFill>
                <a:latin typeface="Tahoma"/>
                <a:cs typeface="Tahoma"/>
              </a:rPr>
              <a:t>a </a:t>
            </a:r>
            <a:r>
              <a:rPr sz="3467" b="1" spc="-60" dirty="0">
                <a:solidFill>
                  <a:srgbClr val="000000"/>
                </a:solidFill>
                <a:latin typeface="Tahoma"/>
                <a:cs typeface="Tahoma"/>
              </a:rPr>
              <a:t> </a:t>
            </a:r>
            <a:r>
              <a:rPr sz="3467" b="1" spc="-53" dirty="0">
                <a:solidFill>
                  <a:srgbClr val="000000"/>
                </a:solidFill>
                <a:latin typeface="Tahoma"/>
                <a:cs typeface="Tahoma"/>
              </a:rPr>
              <a:t>g</a:t>
            </a:r>
            <a:r>
              <a:rPr sz="3467" b="1" spc="-127" dirty="0">
                <a:solidFill>
                  <a:srgbClr val="000000"/>
                </a:solidFill>
                <a:latin typeface="Tahoma"/>
                <a:cs typeface="Tahoma"/>
              </a:rPr>
              <a:t>r</a:t>
            </a:r>
            <a:r>
              <a:rPr sz="3467" b="1" spc="-67" dirty="0">
                <a:solidFill>
                  <a:srgbClr val="000000"/>
                </a:solidFill>
                <a:latin typeface="Tahoma"/>
                <a:cs typeface="Tahoma"/>
              </a:rPr>
              <a:t>o</a:t>
            </a:r>
            <a:r>
              <a:rPr sz="3467" b="1" spc="-80" dirty="0">
                <a:solidFill>
                  <a:srgbClr val="000000"/>
                </a:solidFill>
                <a:latin typeface="Tahoma"/>
                <a:cs typeface="Tahoma"/>
              </a:rPr>
              <a:t>wing</a:t>
            </a:r>
            <a:r>
              <a:rPr sz="3467" b="1" spc="-220" dirty="0">
                <a:solidFill>
                  <a:srgbClr val="000000"/>
                </a:solidFill>
                <a:latin typeface="Tahoma"/>
                <a:cs typeface="Tahoma"/>
              </a:rPr>
              <a:t> </a:t>
            </a:r>
            <a:r>
              <a:rPr sz="3467" b="1" spc="13" dirty="0">
                <a:solidFill>
                  <a:srgbClr val="000000"/>
                </a:solidFill>
                <a:latin typeface="Tahoma"/>
                <a:cs typeface="Tahoma"/>
              </a:rPr>
              <a:t>clus</a:t>
            </a:r>
            <a:r>
              <a:rPr sz="3467" b="1" spc="-7" dirty="0">
                <a:solidFill>
                  <a:srgbClr val="000000"/>
                </a:solidFill>
                <a:latin typeface="Tahoma"/>
                <a:cs typeface="Tahoma"/>
              </a:rPr>
              <a:t>t</a:t>
            </a:r>
            <a:r>
              <a:rPr sz="3467" b="1" spc="-47" dirty="0">
                <a:solidFill>
                  <a:srgbClr val="000000"/>
                </a:solidFill>
                <a:latin typeface="Tahoma"/>
                <a:cs typeface="Tahoma"/>
              </a:rPr>
              <a:t>er</a:t>
            </a:r>
            <a:endParaRPr sz="3467">
              <a:latin typeface="Tahoma"/>
              <a:cs typeface="Tahoma"/>
            </a:endParaRPr>
          </a:p>
        </p:txBody>
      </p:sp>
      <p:pic>
        <p:nvPicPr>
          <p:cNvPr id="5" name="object 5"/>
          <p:cNvPicPr/>
          <p:nvPr/>
        </p:nvPicPr>
        <p:blipFill>
          <a:blip r:embed="rId3" cstate="print"/>
          <a:stretch>
            <a:fillRect/>
          </a:stretch>
        </p:blipFill>
        <p:spPr>
          <a:xfrm>
            <a:off x="4484627" y="1019629"/>
            <a:ext cx="7561835" cy="3649665"/>
          </a:xfrm>
          <a:prstGeom prst="rect">
            <a:avLst/>
          </a:prstGeom>
        </p:spPr>
      </p:pic>
    </p:spTree>
    <p:extLst>
      <p:ext uri="{BB962C8B-B14F-4D97-AF65-F5344CB8AC3E}">
        <p14:creationId xmlns:p14="http://schemas.microsoft.com/office/powerpoint/2010/main" val="25160752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602594"/>
            <a:ext cx="6230157" cy="5255405"/>
          </a:xfrm>
          <a:prstGeom prst="rect">
            <a:avLst/>
          </a:prstGeom>
        </p:spPr>
      </p:pic>
      <p:sp>
        <p:nvSpPr>
          <p:cNvPr id="3" name="object 3"/>
          <p:cNvSpPr txBox="1"/>
          <p:nvPr/>
        </p:nvSpPr>
        <p:spPr>
          <a:xfrm>
            <a:off x="10638867" y="4918388"/>
            <a:ext cx="948267" cy="160664"/>
          </a:xfrm>
          <a:prstGeom prst="rect">
            <a:avLst/>
          </a:prstGeom>
        </p:spPr>
        <p:txBody>
          <a:bodyPr vert="horz" wrap="square" lIns="0" tIns="16933" rIns="0" bIns="0" rtlCol="0">
            <a:spAutoFit/>
          </a:bodyPr>
          <a:lstStyle/>
          <a:p>
            <a:pPr marL="16933" defTabSz="1219170">
              <a:spcBef>
                <a:spcPts val="133"/>
              </a:spcBef>
            </a:pPr>
            <a:r>
              <a:rPr sz="933" spc="-7" dirty="0">
                <a:solidFill>
                  <a:srgbClr val="ABABAB"/>
                </a:solidFill>
                <a:latin typeface="Arial MT"/>
                <a:cs typeface="Arial MT"/>
              </a:rPr>
              <a:t>Source</a:t>
            </a:r>
            <a:r>
              <a:rPr sz="933" dirty="0">
                <a:solidFill>
                  <a:srgbClr val="ABABAB"/>
                </a:solidFill>
                <a:latin typeface="Arial MT"/>
                <a:cs typeface="Arial MT"/>
              </a:rPr>
              <a:t>:</a:t>
            </a:r>
            <a:r>
              <a:rPr sz="933" spc="-7" dirty="0">
                <a:solidFill>
                  <a:srgbClr val="ABABAB"/>
                </a:solidFill>
                <a:latin typeface="Arial MT"/>
                <a:cs typeface="Arial MT"/>
              </a:rPr>
              <a:t> Lightcast</a:t>
            </a:r>
            <a:endParaRPr sz="933">
              <a:solidFill>
                <a:prstClr val="black"/>
              </a:solidFill>
              <a:latin typeface="Arial MT"/>
              <a:cs typeface="Arial MT"/>
            </a:endParaRPr>
          </a:p>
        </p:txBody>
      </p:sp>
      <p:sp>
        <p:nvSpPr>
          <p:cNvPr id="4" name="object 4"/>
          <p:cNvSpPr txBox="1">
            <a:spLocks noGrp="1"/>
          </p:cNvSpPr>
          <p:nvPr>
            <p:ph type="title"/>
          </p:nvPr>
        </p:nvSpPr>
        <p:spPr>
          <a:xfrm>
            <a:off x="581300" y="1513456"/>
            <a:ext cx="3605953" cy="1974900"/>
          </a:xfrm>
          <a:prstGeom prst="rect">
            <a:avLst/>
          </a:prstGeom>
        </p:spPr>
        <p:txBody>
          <a:bodyPr vert="horz" wrap="square" lIns="0" tIns="76200" rIns="0" bIns="0" rtlCol="0">
            <a:spAutoFit/>
          </a:bodyPr>
          <a:lstStyle/>
          <a:p>
            <a:pPr marL="16933" marR="6773">
              <a:lnSpc>
                <a:spcPts val="3747"/>
              </a:lnSpc>
              <a:spcBef>
                <a:spcPts val="600"/>
              </a:spcBef>
            </a:pPr>
            <a:r>
              <a:rPr sz="3467" b="1" spc="-133" dirty="0">
                <a:solidFill>
                  <a:srgbClr val="000000"/>
                </a:solidFill>
                <a:latin typeface="Tahoma"/>
                <a:cs typeface="Tahoma"/>
              </a:rPr>
              <a:t>F</a:t>
            </a:r>
            <a:r>
              <a:rPr sz="3467" b="1" spc="-13" dirty="0">
                <a:solidFill>
                  <a:srgbClr val="000000"/>
                </a:solidFill>
                <a:latin typeface="Tahoma"/>
                <a:cs typeface="Tahoma"/>
              </a:rPr>
              <a:t>oo</a:t>
            </a:r>
            <a:r>
              <a:rPr sz="3467" b="1" spc="-7" dirty="0">
                <a:solidFill>
                  <a:srgbClr val="000000"/>
                </a:solidFill>
                <a:latin typeface="Tahoma"/>
                <a:cs typeface="Tahoma"/>
              </a:rPr>
              <a:t>d</a:t>
            </a:r>
            <a:r>
              <a:rPr sz="3467" b="1" spc="-220" dirty="0">
                <a:solidFill>
                  <a:srgbClr val="000000"/>
                </a:solidFill>
                <a:latin typeface="Tahoma"/>
                <a:cs typeface="Tahoma"/>
              </a:rPr>
              <a:t> </a:t>
            </a:r>
            <a:r>
              <a:rPr sz="3467" b="1" spc="-53" dirty="0">
                <a:solidFill>
                  <a:srgbClr val="000000"/>
                </a:solidFill>
                <a:latin typeface="Tahoma"/>
                <a:cs typeface="Tahoma"/>
              </a:rPr>
              <a:t>p</a:t>
            </a:r>
            <a:r>
              <a:rPr sz="3467" b="1" spc="-127" dirty="0">
                <a:solidFill>
                  <a:srgbClr val="000000"/>
                </a:solidFill>
                <a:latin typeface="Tahoma"/>
                <a:cs typeface="Tahoma"/>
              </a:rPr>
              <a:t>r</a:t>
            </a:r>
            <a:r>
              <a:rPr sz="3467" b="1" spc="33" dirty="0">
                <a:solidFill>
                  <a:srgbClr val="000000"/>
                </a:solidFill>
                <a:latin typeface="Tahoma"/>
                <a:cs typeface="Tahoma"/>
              </a:rPr>
              <a:t>ocessing  </a:t>
            </a:r>
            <a:r>
              <a:rPr sz="3467" b="1" spc="-373" dirty="0">
                <a:solidFill>
                  <a:srgbClr val="000000"/>
                </a:solidFill>
                <a:latin typeface="Tahoma"/>
                <a:cs typeface="Tahoma"/>
              </a:rPr>
              <a:t>&amp;</a:t>
            </a:r>
            <a:r>
              <a:rPr sz="3467" b="1" spc="-220" dirty="0">
                <a:solidFill>
                  <a:srgbClr val="000000"/>
                </a:solidFill>
                <a:latin typeface="Tahoma"/>
                <a:cs typeface="Tahoma"/>
              </a:rPr>
              <a:t> </a:t>
            </a:r>
            <a:r>
              <a:rPr sz="3467" b="1" spc="-80" dirty="0">
                <a:solidFill>
                  <a:srgbClr val="000000"/>
                </a:solidFill>
                <a:latin typeface="Tahoma"/>
                <a:cs typeface="Tahoma"/>
              </a:rPr>
              <a:t>manu</a:t>
            </a:r>
            <a:r>
              <a:rPr sz="3467" b="1" spc="-113" dirty="0">
                <a:solidFill>
                  <a:srgbClr val="000000"/>
                </a:solidFill>
                <a:latin typeface="Tahoma"/>
                <a:cs typeface="Tahoma"/>
              </a:rPr>
              <a:t>f</a:t>
            </a:r>
            <a:r>
              <a:rPr sz="3467" b="1" spc="-40" dirty="0">
                <a:solidFill>
                  <a:srgbClr val="000000"/>
                </a:solidFill>
                <a:latin typeface="Tahoma"/>
                <a:cs typeface="Tahoma"/>
              </a:rPr>
              <a:t>acturing  </a:t>
            </a:r>
            <a:r>
              <a:rPr sz="3467" b="1" spc="-7" dirty="0">
                <a:solidFill>
                  <a:srgbClr val="000000"/>
                </a:solidFill>
                <a:latin typeface="Tahoma"/>
                <a:cs typeface="Tahoma"/>
              </a:rPr>
              <a:t>cluster </a:t>
            </a:r>
            <a:r>
              <a:rPr sz="3467" b="1" spc="27" dirty="0">
                <a:solidFill>
                  <a:srgbClr val="000000"/>
                </a:solidFill>
                <a:latin typeface="Tahoma"/>
                <a:cs typeface="Tahoma"/>
              </a:rPr>
              <a:t>is </a:t>
            </a:r>
            <a:r>
              <a:rPr sz="3467" b="1" spc="-67" dirty="0">
                <a:solidFill>
                  <a:srgbClr val="000000"/>
                </a:solidFill>
                <a:latin typeface="Tahoma"/>
                <a:cs typeface="Tahoma"/>
              </a:rPr>
              <a:t>a </a:t>
            </a:r>
            <a:r>
              <a:rPr sz="3467" b="1" spc="-60" dirty="0">
                <a:solidFill>
                  <a:srgbClr val="000000"/>
                </a:solidFill>
                <a:latin typeface="Tahoma"/>
                <a:cs typeface="Tahoma"/>
              </a:rPr>
              <a:t> </a:t>
            </a:r>
            <a:r>
              <a:rPr sz="3467" b="1" spc="-33" dirty="0">
                <a:solidFill>
                  <a:srgbClr val="000000"/>
                </a:solidFill>
                <a:latin typeface="Tahoma"/>
                <a:cs typeface="Tahoma"/>
              </a:rPr>
              <a:t>powerhouse</a:t>
            </a:r>
            <a:endParaRPr sz="3467">
              <a:latin typeface="Tahoma"/>
              <a:cs typeface="Tahoma"/>
            </a:endParaRPr>
          </a:p>
        </p:txBody>
      </p:sp>
      <p:pic>
        <p:nvPicPr>
          <p:cNvPr id="5" name="object 5"/>
          <p:cNvPicPr/>
          <p:nvPr/>
        </p:nvPicPr>
        <p:blipFill>
          <a:blip r:embed="rId3" cstate="print"/>
          <a:stretch>
            <a:fillRect/>
          </a:stretch>
        </p:blipFill>
        <p:spPr>
          <a:xfrm>
            <a:off x="4484628" y="1019627"/>
            <a:ext cx="7561833" cy="3649667"/>
          </a:xfrm>
          <a:prstGeom prst="rect">
            <a:avLst/>
          </a:prstGeom>
        </p:spPr>
      </p:pic>
    </p:spTree>
    <p:extLst>
      <p:ext uri="{BB962C8B-B14F-4D97-AF65-F5344CB8AC3E}">
        <p14:creationId xmlns:p14="http://schemas.microsoft.com/office/powerpoint/2010/main" val="28455946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98715"/>
            <a:ext cx="2997200" cy="739987"/>
            <a:chOff x="0" y="74036"/>
            <a:chExt cx="2247900" cy="554990"/>
          </a:xfrm>
        </p:grpSpPr>
        <p:pic>
          <p:nvPicPr>
            <p:cNvPr id="3" name="object 3"/>
            <p:cNvPicPr/>
            <p:nvPr/>
          </p:nvPicPr>
          <p:blipFill>
            <a:blip r:embed="rId2" cstate="print"/>
            <a:stretch>
              <a:fillRect/>
            </a:stretch>
          </p:blipFill>
          <p:spPr>
            <a:xfrm>
              <a:off x="0" y="74036"/>
              <a:ext cx="2247788" cy="554776"/>
            </a:xfrm>
            <a:prstGeom prst="rect">
              <a:avLst/>
            </a:prstGeom>
          </p:spPr>
        </p:pic>
        <p:sp>
          <p:nvSpPr>
            <p:cNvPr id="4" name="object 4"/>
            <p:cNvSpPr/>
            <p:nvPr/>
          </p:nvSpPr>
          <p:spPr>
            <a:xfrm>
              <a:off x="0" y="183574"/>
              <a:ext cx="2119630" cy="297815"/>
            </a:xfrm>
            <a:custGeom>
              <a:avLst/>
              <a:gdLst/>
              <a:ahLst/>
              <a:cxnLst/>
              <a:rect l="l" t="t" r="r" b="b"/>
              <a:pathLst>
                <a:path w="2119630" h="297815">
                  <a:moveTo>
                    <a:pt x="2119199" y="297599"/>
                  </a:moveTo>
                  <a:lnTo>
                    <a:pt x="0" y="297599"/>
                  </a:lnTo>
                  <a:lnTo>
                    <a:pt x="0" y="0"/>
                  </a:lnTo>
                  <a:lnTo>
                    <a:pt x="2119199" y="0"/>
                  </a:lnTo>
                  <a:lnTo>
                    <a:pt x="2119199" y="297599"/>
                  </a:lnTo>
                  <a:close/>
                </a:path>
              </a:pathLst>
            </a:custGeom>
            <a:solidFill>
              <a:srgbClr val="F44562"/>
            </a:solidFill>
          </p:spPr>
          <p:txBody>
            <a:bodyPr wrap="square" lIns="0" tIns="0" rIns="0" bIns="0" rtlCol="0"/>
            <a:lstStyle/>
            <a:p>
              <a:pPr defTabSz="1219170"/>
              <a:endParaRPr sz="2400">
                <a:solidFill>
                  <a:prstClr val="black"/>
                </a:solidFill>
                <a:latin typeface="Calibri"/>
              </a:endParaRPr>
            </a:p>
          </p:txBody>
        </p:sp>
      </p:grpSp>
      <p:sp>
        <p:nvSpPr>
          <p:cNvPr id="5" name="object 5"/>
          <p:cNvSpPr txBox="1"/>
          <p:nvPr/>
        </p:nvSpPr>
        <p:spPr>
          <a:xfrm>
            <a:off x="569967" y="300316"/>
            <a:ext cx="1699260" cy="242866"/>
          </a:xfrm>
          <a:prstGeom prst="rect">
            <a:avLst/>
          </a:prstGeom>
        </p:spPr>
        <p:txBody>
          <a:bodyPr vert="horz" wrap="square" lIns="0" tIns="16933" rIns="0" bIns="0" rtlCol="0">
            <a:spAutoFit/>
          </a:bodyPr>
          <a:lstStyle/>
          <a:p>
            <a:pPr marL="16933" defTabSz="1219170">
              <a:spcBef>
                <a:spcPts val="133"/>
              </a:spcBef>
            </a:pPr>
            <a:r>
              <a:rPr sz="1467" b="1" spc="-7" dirty="0">
                <a:solidFill>
                  <a:srgbClr val="FFFFFF"/>
                </a:solidFill>
                <a:latin typeface="Arial"/>
                <a:cs typeface="Arial"/>
              </a:rPr>
              <a:t>Regional</a:t>
            </a:r>
            <a:r>
              <a:rPr sz="1467" b="1" spc="-93" dirty="0">
                <a:solidFill>
                  <a:srgbClr val="FFFFFF"/>
                </a:solidFill>
                <a:latin typeface="Arial"/>
                <a:cs typeface="Arial"/>
              </a:rPr>
              <a:t> </a:t>
            </a:r>
            <a:r>
              <a:rPr sz="1467" b="1" spc="-7" dirty="0">
                <a:solidFill>
                  <a:srgbClr val="FFFFFF"/>
                </a:solidFill>
                <a:latin typeface="Arial"/>
                <a:cs typeface="Arial"/>
              </a:rPr>
              <a:t>Overview</a:t>
            </a:r>
            <a:endParaRPr sz="1467">
              <a:solidFill>
                <a:prstClr val="black"/>
              </a:solidFill>
              <a:latin typeface="Arial"/>
              <a:cs typeface="Arial"/>
            </a:endParaRPr>
          </a:p>
        </p:txBody>
      </p:sp>
      <p:sp>
        <p:nvSpPr>
          <p:cNvPr id="6" name="object 6"/>
          <p:cNvSpPr txBox="1">
            <a:spLocks noGrp="1"/>
          </p:cNvSpPr>
          <p:nvPr>
            <p:ph type="title"/>
          </p:nvPr>
        </p:nvSpPr>
        <p:spPr>
          <a:xfrm>
            <a:off x="846965" y="1033243"/>
            <a:ext cx="5158739" cy="447986"/>
          </a:xfrm>
          <a:prstGeom prst="rect">
            <a:avLst/>
          </a:prstGeom>
        </p:spPr>
        <p:txBody>
          <a:bodyPr vert="horz" wrap="square" lIns="0" tIns="16933" rIns="0" bIns="0" rtlCol="0">
            <a:spAutoFit/>
          </a:bodyPr>
          <a:lstStyle/>
          <a:p>
            <a:pPr marL="16933">
              <a:spcBef>
                <a:spcPts val="133"/>
              </a:spcBef>
            </a:pPr>
            <a:r>
              <a:rPr sz="2800" b="1" spc="-7" dirty="0">
                <a:solidFill>
                  <a:srgbClr val="000000"/>
                </a:solidFill>
                <a:latin typeface="Arial"/>
                <a:cs typeface="Arial"/>
              </a:rPr>
              <a:t>In-Demand</a:t>
            </a:r>
            <a:r>
              <a:rPr sz="2800" b="1" spc="-53" dirty="0">
                <a:solidFill>
                  <a:srgbClr val="000000"/>
                </a:solidFill>
                <a:latin typeface="Arial"/>
                <a:cs typeface="Arial"/>
              </a:rPr>
              <a:t> </a:t>
            </a:r>
            <a:r>
              <a:rPr sz="2800" b="1" spc="-7" dirty="0">
                <a:solidFill>
                  <a:srgbClr val="000000"/>
                </a:solidFill>
                <a:latin typeface="Arial"/>
                <a:cs typeface="Arial"/>
              </a:rPr>
              <a:t>and</a:t>
            </a:r>
            <a:r>
              <a:rPr sz="2800" b="1" spc="-40" dirty="0">
                <a:solidFill>
                  <a:srgbClr val="000000"/>
                </a:solidFill>
                <a:latin typeface="Arial"/>
                <a:cs typeface="Arial"/>
              </a:rPr>
              <a:t> </a:t>
            </a:r>
            <a:r>
              <a:rPr sz="2800" b="1" spc="-7" dirty="0">
                <a:solidFill>
                  <a:srgbClr val="000000"/>
                </a:solidFill>
                <a:latin typeface="Arial"/>
                <a:cs typeface="Arial"/>
              </a:rPr>
              <a:t>Growing</a:t>
            </a:r>
            <a:r>
              <a:rPr sz="2800" b="1" spc="-47" dirty="0">
                <a:solidFill>
                  <a:srgbClr val="000000"/>
                </a:solidFill>
                <a:latin typeface="Arial"/>
                <a:cs typeface="Arial"/>
              </a:rPr>
              <a:t> </a:t>
            </a:r>
            <a:r>
              <a:rPr sz="2800" b="1" spc="-7" dirty="0">
                <a:solidFill>
                  <a:srgbClr val="000000"/>
                </a:solidFill>
                <a:latin typeface="Arial"/>
                <a:cs typeface="Arial"/>
              </a:rPr>
              <a:t>Skills</a:t>
            </a:r>
            <a:endParaRPr sz="2800">
              <a:latin typeface="Arial"/>
              <a:cs typeface="Arial"/>
            </a:endParaRPr>
          </a:p>
        </p:txBody>
      </p:sp>
      <p:pic>
        <p:nvPicPr>
          <p:cNvPr id="7" name="object 7"/>
          <p:cNvPicPr/>
          <p:nvPr/>
        </p:nvPicPr>
        <p:blipFill>
          <a:blip r:embed="rId3" cstate="print"/>
          <a:stretch>
            <a:fillRect/>
          </a:stretch>
        </p:blipFill>
        <p:spPr>
          <a:xfrm>
            <a:off x="6274810" y="2093895"/>
            <a:ext cx="5713604" cy="2676635"/>
          </a:xfrm>
          <a:prstGeom prst="rect">
            <a:avLst/>
          </a:prstGeom>
        </p:spPr>
      </p:pic>
      <p:pic>
        <p:nvPicPr>
          <p:cNvPr id="8" name="object 8"/>
          <p:cNvPicPr/>
          <p:nvPr/>
        </p:nvPicPr>
        <p:blipFill>
          <a:blip r:embed="rId4" cstate="print"/>
          <a:stretch>
            <a:fillRect/>
          </a:stretch>
        </p:blipFill>
        <p:spPr>
          <a:xfrm>
            <a:off x="29367" y="1992836"/>
            <a:ext cx="6006368" cy="4077893"/>
          </a:xfrm>
          <a:prstGeom prst="rect">
            <a:avLst/>
          </a:prstGeom>
        </p:spPr>
      </p:pic>
      <p:sp>
        <p:nvSpPr>
          <p:cNvPr id="9" name="object 9"/>
          <p:cNvSpPr txBox="1"/>
          <p:nvPr/>
        </p:nvSpPr>
        <p:spPr>
          <a:xfrm>
            <a:off x="7772299" y="6480425"/>
            <a:ext cx="2047240" cy="160664"/>
          </a:xfrm>
          <a:prstGeom prst="rect">
            <a:avLst/>
          </a:prstGeom>
        </p:spPr>
        <p:txBody>
          <a:bodyPr vert="horz" wrap="square" lIns="0" tIns="16933" rIns="0" bIns="0" rtlCol="0">
            <a:spAutoFit/>
          </a:bodyPr>
          <a:lstStyle/>
          <a:p>
            <a:pPr marL="16933" defTabSz="1219170">
              <a:spcBef>
                <a:spcPts val="133"/>
              </a:spcBef>
            </a:pPr>
            <a:r>
              <a:rPr sz="933" spc="-7" dirty="0">
                <a:solidFill>
                  <a:srgbClr val="ABABAB"/>
                </a:solidFill>
                <a:latin typeface="Arial MT"/>
                <a:cs typeface="Arial MT"/>
              </a:rPr>
              <a:t>Source:</a:t>
            </a:r>
            <a:r>
              <a:rPr sz="933" spc="-33" dirty="0">
                <a:solidFill>
                  <a:srgbClr val="ABABAB"/>
                </a:solidFill>
                <a:latin typeface="Arial MT"/>
                <a:cs typeface="Arial MT"/>
              </a:rPr>
              <a:t> </a:t>
            </a:r>
            <a:r>
              <a:rPr sz="933" spc="-7" dirty="0">
                <a:solidFill>
                  <a:srgbClr val="ABABAB"/>
                </a:solidFill>
                <a:latin typeface="Arial MT"/>
                <a:cs typeface="Arial MT"/>
              </a:rPr>
              <a:t>Lightcast</a:t>
            </a:r>
            <a:r>
              <a:rPr sz="933" spc="-27" dirty="0">
                <a:solidFill>
                  <a:srgbClr val="ABABAB"/>
                </a:solidFill>
                <a:latin typeface="Arial MT"/>
                <a:cs typeface="Arial MT"/>
              </a:rPr>
              <a:t> </a:t>
            </a:r>
            <a:r>
              <a:rPr sz="933" spc="-7" dirty="0">
                <a:solidFill>
                  <a:srgbClr val="ABABAB"/>
                </a:solidFill>
                <a:latin typeface="Arial MT"/>
                <a:cs typeface="Arial MT"/>
              </a:rPr>
              <a:t>job</a:t>
            </a:r>
            <a:r>
              <a:rPr sz="933" spc="-27" dirty="0">
                <a:solidFill>
                  <a:srgbClr val="ABABAB"/>
                </a:solidFill>
                <a:latin typeface="Arial MT"/>
                <a:cs typeface="Arial MT"/>
              </a:rPr>
              <a:t> </a:t>
            </a:r>
            <a:r>
              <a:rPr sz="933" spc="-7" dirty="0">
                <a:solidFill>
                  <a:srgbClr val="ABABAB"/>
                </a:solidFill>
                <a:latin typeface="Arial MT"/>
                <a:cs typeface="Arial MT"/>
              </a:rPr>
              <a:t>posting</a:t>
            </a:r>
            <a:r>
              <a:rPr sz="933" spc="-27" dirty="0">
                <a:solidFill>
                  <a:srgbClr val="ABABAB"/>
                </a:solidFill>
                <a:latin typeface="Arial MT"/>
                <a:cs typeface="Arial MT"/>
              </a:rPr>
              <a:t> </a:t>
            </a:r>
            <a:r>
              <a:rPr sz="933" spc="-7" dirty="0">
                <a:solidFill>
                  <a:srgbClr val="ABABAB"/>
                </a:solidFill>
                <a:latin typeface="Arial MT"/>
                <a:cs typeface="Arial MT"/>
              </a:rPr>
              <a:t>analytics</a:t>
            </a:r>
            <a:endParaRPr sz="933">
              <a:solidFill>
                <a:prstClr val="black"/>
              </a:solidFill>
              <a:latin typeface="Arial MT"/>
              <a:cs typeface="Arial MT"/>
            </a:endParaRPr>
          </a:p>
        </p:txBody>
      </p:sp>
    </p:spTree>
    <p:extLst>
      <p:ext uri="{BB962C8B-B14F-4D97-AF65-F5344CB8AC3E}">
        <p14:creationId xmlns:p14="http://schemas.microsoft.com/office/powerpoint/2010/main" val="25960394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772299" y="6480425"/>
            <a:ext cx="948267" cy="160664"/>
          </a:xfrm>
          <a:prstGeom prst="rect">
            <a:avLst/>
          </a:prstGeom>
        </p:spPr>
        <p:txBody>
          <a:bodyPr vert="horz" wrap="square" lIns="0" tIns="16933" rIns="0" bIns="0" rtlCol="0">
            <a:spAutoFit/>
          </a:bodyPr>
          <a:lstStyle/>
          <a:p>
            <a:pPr marL="16933" defTabSz="1219170">
              <a:spcBef>
                <a:spcPts val="133"/>
              </a:spcBef>
            </a:pPr>
            <a:r>
              <a:rPr sz="933" spc="-7" dirty="0">
                <a:solidFill>
                  <a:srgbClr val="ABABAB"/>
                </a:solidFill>
                <a:latin typeface="Arial MT"/>
                <a:cs typeface="Arial MT"/>
              </a:rPr>
              <a:t>Source</a:t>
            </a:r>
            <a:r>
              <a:rPr sz="933" dirty="0">
                <a:solidFill>
                  <a:srgbClr val="ABABAB"/>
                </a:solidFill>
                <a:latin typeface="Arial MT"/>
                <a:cs typeface="Arial MT"/>
              </a:rPr>
              <a:t>:</a:t>
            </a:r>
            <a:r>
              <a:rPr sz="933" spc="-7" dirty="0">
                <a:solidFill>
                  <a:srgbClr val="ABABAB"/>
                </a:solidFill>
                <a:latin typeface="Arial MT"/>
                <a:cs typeface="Arial MT"/>
              </a:rPr>
              <a:t> Lightcast</a:t>
            </a:r>
            <a:endParaRPr sz="933">
              <a:solidFill>
                <a:prstClr val="black"/>
              </a:solidFill>
              <a:latin typeface="Arial MT"/>
              <a:cs typeface="Arial MT"/>
            </a:endParaRPr>
          </a:p>
        </p:txBody>
      </p:sp>
      <p:sp>
        <p:nvSpPr>
          <p:cNvPr id="3" name="object 3"/>
          <p:cNvSpPr txBox="1"/>
          <p:nvPr/>
        </p:nvSpPr>
        <p:spPr>
          <a:xfrm>
            <a:off x="681567" y="1495618"/>
            <a:ext cx="3003973" cy="1107996"/>
          </a:xfrm>
          <a:prstGeom prst="rect">
            <a:avLst/>
          </a:prstGeom>
        </p:spPr>
        <p:txBody>
          <a:bodyPr vert="horz" wrap="square" lIns="0" tIns="81280" rIns="0" bIns="0" rtlCol="0">
            <a:spAutoFit/>
          </a:bodyPr>
          <a:lstStyle/>
          <a:p>
            <a:pPr marL="16933" marR="6773" defTabSz="1219170">
              <a:lnSpc>
                <a:spcPts val="4027"/>
              </a:lnSpc>
              <a:spcBef>
                <a:spcPts val="640"/>
              </a:spcBef>
            </a:pPr>
            <a:r>
              <a:rPr sz="3733" b="1" spc="33" dirty="0">
                <a:solidFill>
                  <a:srgbClr val="F44562"/>
                </a:solidFill>
                <a:latin typeface="Tahoma"/>
                <a:cs typeface="Tahoma"/>
              </a:rPr>
              <a:t>Concern </a:t>
            </a:r>
            <a:r>
              <a:rPr sz="3733" b="1" spc="-700" dirty="0">
                <a:solidFill>
                  <a:srgbClr val="F44562"/>
                </a:solidFill>
                <a:latin typeface="Tahoma"/>
                <a:cs typeface="Tahoma"/>
              </a:rPr>
              <a:t>/ </a:t>
            </a:r>
            <a:r>
              <a:rPr sz="3733" b="1" spc="-693" dirty="0">
                <a:solidFill>
                  <a:srgbClr val="F44562"/>
                </a:solidFill>
                <a:latin typeface="Tahoma"/>
                <a:cs typeface="Tahoma"/>
              </a:rPr>
              <a:t> </a:t>
            </a:r>
            <a:r>
              <a:rPr sz="3733" b="1" spc="-20" dirty="0">
                <a:solidFill>
                  <a:srgbClr val="F44562"/>
                </a:solidFill>
                <a:latin typeface="Tahoma"/>
                <a:cs typeface="Tahoma"/>
              </a:rPr>
              <a:t>Oppo</a:t>
            </a:r>
            <a:r>
              <a:rPr sz="3733" b="1" spc="87" dirty="0">
                <a:solidFill>
                  <a:srgbClr val="F44562"/>
                </a:solidFill>
                <a:latin typeface="Tahoma"/>
                <a:cs typeface="Tahoma"/>
              </a:rPr>
              <a:t>r</a:t>
            </a:r>
            <a:r>
              <a:rPr sz="3733" b="1" spc="-107" dirty="0">
                <a:solidFill>
                  <a:srgbClr val="F44562"/>
                </a:solidFill>
                <a:latin typeface="Tahoma"/>
                <a:cs typeface="Tahoma"/>
              </a:rPr>
              <a:t>tunity:</a:t>
            </a:r>
            <a:endParaRPr sz="3733">
              <a:solidFill>
                <a:prstClr val="black"/>
              </a:solidFill>
              <a:latin typeface="Tahoma"/>
              <a:cs typeface="Tahoma"/>
            </a:endParaRPr>
          </a:p>
        </p:txBody>
      </p:sp>
      <p:sp>
        <p:nvSpPr>
          <p:cNvPr id="4" name="object 4"/>
          <p:cNvSpPr txBox="1"/>
          <p:nvPr/>
        </p:nvSpPr>
        <p:spPr>
          <a:xfrm>
            <a:off x="681567" y="2795284"/>
            <a:ext cx="3455247" cy="1500411"/>
          </a:xfrm>
          <a:prstGeom prst="rect">
            <a:avLst/>
          </a:prstGeom>
        </p:spPr>
        <p:txBody>
          <a:bodyPr vert="horz" wrap="square" lIns="0" tIns="76200" rIns="0" bIns="0" rtlCol="0">
            <a:spAutoFit/>
          </a:bodyPr>
          <a:lstStyle/>
          <a:p>
            <a:pPr marL="16933" marR="6773" defTabSz="1219170">
              <a:lnSpc>
                <a:spcPts val="3747"/>
              </a:lnSpc>
              <a:spcBef>
                <a:spcPts val="600"/>
              </a:spcBef>
            </a:pPr>
            <a:r>
              <a:rPr sz="3467" b="1" spc="-40" dirty="0">
                <a:solidFill>
                  <a:prstClr val="black"/>
                </a:solidFill>
                <a:latin typeface="Tahoma"/>
                <a:cs typeface="Tahoma"/>
              </a:rPr>
              <a:t>Unde</a:t>
            </a:r>
            <a:r>
              <a:rPr sz="3467" b="1" spc="-120" dirty="0">
                <a:solidFill>
                  <a:prstClr val="black"/>
                </a:solidFill>
                <a:latin typeface="Tahoma"/>
                <a:cs typeface="Tahoma"/>
              </a:rPr>
              <a:t>r</a:t>
            </a:r>
            <a:r>
              <a:rPr sz="3467" b="1" spc="-60" dirty="0">
                <a:solidFill>
                  <a:prstClr val="black"/>
                </a:solidFill>
                <a:latin typeface="Tahoma"/>
                <a:cs typeface="Tahoma"/>
              </a:rPr>
              <a:t>empl</a:t>
            </a:r>
            <a:r>
              <a:rPr sz="3467" b="1" spc="-120" dirty="0">
                <a:solidFill>
                  <a:prstClr val="black"/>
                </a:solidFill>
                <a:latin typeface="Tahoma"/>
                <a:cs typeface="Tahoma"/>
              </a:rPr>
              <a:t>o</a:t>
            </a:r>
            <a:r>
              <a:rPr sz="3467" b="1" spc="-33" dirty="0">
                <a:solidFill>
                  <a:prstClr val="black"/>
                </a:solidFill>
                <a:latin typeface="Tahoma"/>
                <a:cs typeface="Tahoma"/>
              </a:rPr>
              <a:t>y</a:t>
            </a:r>
            <a:r>
              <a:rPr sz="3467" b="1" dirty="0">
                <a:solidFill>
                  <a:prstClr val="black"/>
                </a:solidFill>
                <a:latin typeface="Tahoma"/>
                <a:cs typeface="Tahoma"/>
              </a:rPr>
              <a:t>ed  </a:t>
            </a:r>
            <a:r>
              <a:rPr sz="3467" b="1" spc="-40" dirty="0">
                <a:solidFill>
                  <a:prstClr val="black"/>
                </a:solidFill>
                <a:latin typeface="Tahoma"/>
                <a:cs typeface="Tahoma"/>
              </a:rPr>
              <a:t>Segmen</a:t>
            </a:r>
            <a:r>
              <a:rPr sz="3467" b="1" spc="-20" dirty="0">
                <a:solidFill>
                  <a:prstClr val="black"/>
                </a:solidFill>
                <a:latin typeface="Tahoma"/>
                <a:cs typeface="Tahoma"/>
              </a:rPr>
              <a:t>t</a:t>
            </a:r>
            <a:r>
              <a:rPr sz="3467" b="1" spc="-227" dirty="0">
                <a:solidFill>
                  <a:prstClr val="black"/>
                </a:solidFill>
                <a:latin typeface="Tahoma"/>
                <a:cs typeface="Tahoma"/>
              </a:rPr>
              <a:t> </a:t>
            </a:r>
            <a:r>
              <a:rPr sz="3467" b="1" spc="-13" dirty="0">
                <a:solidFill>
                  <a:prstClr val="black"/>
                </a:solidFill>
                <a:latin typeface="Tahoma"/>
                <a:cs typeface="Tahoma"/>
              </a:rPr>
              <a:t>of  </a:t>
            </a:r>
            <a:r>
              <a:rPr sz="3467" b="1" spc="-60" dirty="0">
                <a:solidFill>
                  <a:prstClr val="black"/>
                </a:solidFill>
                <a:latin typeface="Tahoma"/>
                <a:cs typeface="Tahoma"/>
              </a:rPr>
              <a:t>population</a:t>
            </a:r>
            <a:endParaRPr sz="3467">
              <a:solidFill>
                <a:prstClr val="black"/>
              </a:solidFill>
              <a:latin typeface="Tahoma"/>
              <a:cs typeface="Tahoma"/>
            </a:endParaRPr>
          </a:p>
        </p:txBody>
      </p:sp>
      <p:pic>
        <p:nvPicPr>
          <p:cNvPr id="5" name="object 5"/>
          <p:cNvPicPr/>
          <p:nvPr/>
        </p:nvPicPr>
        <p:blipFill>
          <a:blip r:embed="rId2" cstate="print"/>
          <a:stretch>
            <a:fillRect/>
          </a:stretch>
        </p:blipFill>
        <p:spPr>
          <a:xfrm>
            <a:off x="4129634" y="1792567"/>
            <a:ext cx="8003165" cy="3165999"/>
          </a:xfrm>
          <a:prstGeom prst="rect">
            <a:avLst/>
          </a:prstGeom>
        </p:spPr>
      </p:pic>
    </p:spTree>
    <p:extLst>
      <p:ext uri="{BB962C8B-B14F-4D97-AF65-F5344CB8AC3E}">
        <p14:creationId xmlns:p14="http://schemas.microsoft.com/office/powerpoint/2010/main" val="30877877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45900" y="4353405"/>
            <a:ext cx="4057227" cy="1294371"/>
          </a:xfrm>
          <a:prstGeom prst="rect">
            <a:avLst/>
          </a:prstGeom>
        </p:spPr>
        <p:txBody>
          <a:bodyPr vert="horz" wrap="square" lIns="0" tIns="16933" rIns="0" bIns="0" rtlCol="0">
            <a:spAutoFit/>
          </a:bodyPr>
          <a:lstStyle/>
          <a:p>
            <a:pPr algn="ctr" defTabSz="1219170">
              <a:spcBef>
                <a:spcPts val="133"/>
              </a:spcBef>
            </a:pPr>
            <a:r>
              <a:rPr sz="4800" b="1" spc="-7" dirty="0">
                <a:solidFill>
                  <a:srgbClr val="FFFFFF"/>
                </a:solidFill>
                <a:latin typeface="Courier New"/>
                <a:cs typeface="Courier New"/>
              </a:rPr>
              <a:t>Josh</a:t>
            </a:r>
            <a:r>
              <a:rPr sz="4800" b="1" spc="-73" dirty="0">
                <a:solidFill>
                  <a:srgbClr val="FFFFFF"/>
                </a:solidFill>
                <a:latin typeface="Courier New"/>
                <a:cs typeface="Courier New"/>
              </a:rPr>
              <a:t> </a:t>
            </a:r>
            <a:r>
              <a:rPr sz="4800" b="1" spc="-7" dirty="0">
                <a:solidFill>
                  <a:srgbClr val="FFFFFF"/>
                </a:solidFill>
                <a:latin typeface="Courier New"/>
                <a:cs typeface="Courier New"/>
              </a:rPr>
              <a:t>Wright</a:t>
            </a:r>
            <a:endParaRPr sz="4800">
              <a:solidFill>
                <a:prstClr val="black"/>
              </a:solidFill>
              <a:latin typeface="Courier New"/>
              <a:cs typeface="Courier New"/>
            </a:endParaRPr>
          </a:p>
          <a:p>
            <a:pPr marL="49952" algn="ctr" defTabSz="1219170">
              <a:spcBef>
                <a:spcPts val="1780"/>
              </a:spcBef>
            </a:pPr>
            <a:r>
              <a:rPr sz="2000" b="1" u="heavy" spc="-7" dirty="0">
                <a:solidFill>
                  <a:srgbClr val="F6F6F6"/>
                </a:solidFill>
                <a:uFill>
                  <a:solidFill>
                    <a:srgbClr val="F6F6F6"/>
                  </a:solidFill>
                </a:uFill>
                <a:latin typeface="Arial"/>
                <a:cs typeface="Arial"/>
                <a:hlinkClick r:id="rId2"/>
              </a:rPr>
              <a:t>josh.wright@lightcast.io</a:t>
            </a:r>
            <a:endParaRPr sz="2000">
              <a:solidFill>
                <a:prstClr val="black"/>
              </a:solidFill>
              <a:latin typeface="Arial"/>
              <a:cs typeface="Arial"/>
            </a:endParaRPr>
          </a:p>
        </p:txBody>
      </p:sp>
      <p:pic>
        <p:nvPicPr>
          <p:cNvPr id="3" name="object 3"/>
          <p:cNvPicPr/>
          <p:nvPr/>
        </p:nvPicPr>
        <p:blipFill>
          <a:blip r:embed="rId3" cstate="print"/>
          <a:stretch>
            <a:fillRect/>
          </a:stretch>
        </p:blipFill>
        <p:spPr>
          <a:xfrm>
            <a:off x="11423748" y="6100881"/>
            <a:ext cx="538032" cy="538032"/>
          </a:xfrm>
          <a:prstGeom prst="rect">
            <a:avLst/>
          </a:prstGeom>
        </p:spPr>
      </p:pic>
      <p:sp>
        <p:nvSpPr>
          <p:cNvPr id="4" name="object 4"/>
          <p:cNvSpPr txBox="1"/>
          <p:nvPr/>
        </p:nvSpPr>
        <p:spPr>
          <a:xfrm>
            <a:off x="7150993" y="5070252"/>
            <a:ext cx="4292600" cy="1063732"/>
          </a:xfrm>
          <a:prstGeom prst="rect">
            <a:avLst/>
          </a:prstGeom>
        </p:spPr>
        <p:txBody>
          <a:bodyPr vert="horz" wrap="square" lIns="0" tIns="16933" rIns="0" bIns="0" rtlCol="0">
            <a:spAutoFit/>
          </a:bodyPr>
          <a:lstStyle/>
          <a:p>
            <a:pPr marL="1693" algn="ctr" defTabSz="1219170">
              <a:spcBef>
                <a:spcPts val="133"/>
              </a:spcBef>
            </a:pPr>
            <a:r>
              <a:rPr sz="2267" spc="-253" dirty="0">
                <a:solidFill>
                  <a:srgbClr val="FFFFFF"/>
                </a:solidFill>
                <a:latin typeface="Arial MT"/>
                <a:cs typeface="Arial MT"/>
              </a:rPr>
              <a:t>T</a:t>
            </a:r>
            <a:r>
              <a:rPr sz="2267" dirty="0">
                <a:solidFill>
                  <a:srgbClr val="FFFFFF"/>
                </a:solidFill>
                <a:latin typeface="Arial MT"/>
                <a:cs typeface="Arial MT"/>
              </a:rPr>
              <a:t>o</a:t>
            </a:r>
            <a:r>
              <a:rPr sz="2267" spc="-7" dirty="0">
                <a:solidFill>
                  <a:srgbClr val="FFFFFF"/>
                </a:solidFill>
                <a:latin typeface="Arial MT"/>
                <a:cs typeface="Arial MT"/>
              </a:rPr>
              <a:t> downloa</a:t>
            </a:r>
            <a:r>
              <a:rPr sz="2267" dirty="0">
                <a:solidFill>
                  <a:srgbClr val="FFFFFF"/>
                </a:solidFill>
                <a:latin typeface="Arial MT"/>
                <a:cs typeface="Arial MT"/>
              </a:rPr>
              <a:t>d</a:t>
            </a:r>
            <a:r>
              <a:rPr sz="2267" spc="-7" dirty="0">
                <a:solidFill>
                  <a:srgbClr val="FFFFFF"/>
                </a:solidFill>
                <a:latin typeface="Arial MT"/>
                <a:cs typeface="Arial MT"/>
              </a:rPr>
              <a:t> the</a:t>
            </a:r>
            <a:endParaRPr sz="2267">
              <a:solidFill>
                <a:prstClr val="black"/>
              </a:solidFill>
              <a:latin typeface="Arial MT"/>
              <a:cs typeface="Arial MT"/>
            </a:endParaRPr>
          </a:p>
          <a:p>
            <a:pPr algn="ctr" defTabSz="1219170"/>
            <a:r>
              <a:rPr sz="2267" b="1" dirty="0">
                <a:solidFill>
                  <a:srgbClr val="FFFFFF"/>
                </a:solidFill>
                <a:latin typeface="Arial"/>
                <a:cs typeface="Arial"/>
              </a:rPr>
              <a:t>“Who</a:t>
            </a:r>
            <a:r>
              <a:rPr sz="2267" b="1" spc="-20" dirty="0">
                <a:solidFill>
                  <a:srgbClr val="FFFFFF"/>
                </a:solidFill>
                <a:latin typeface="Arial"/>
                <a:cs typeface="Arial"/>
              </a:rPr>
              <a:t> </a:t>
            </a:r>
            <a:r>
              <a:rPr sz="2267" b="1" spc="-7" dirty="0">
                <a:solidFill>
                  <a:srgbClr val="FFFFFF"/>
                </a:solidFill>
                <a:latin typeface="Arial"/>
                <a:cs typeface="Arial"/>
              </a:rPr>
              <a:t>Is</a:t>
            </a:r>
            <a:r>
              <a:rPr sz="2267" b="1" spc="-20" dirty="0">
                <a:solidFill>
                  <a:srgbClr val="FFFFFF"/>
                </a:solidFill>
                <a:latin typeface="Arial"/>
                <a:cs typeface="Arial"/>
              </a:rPr>
              <a:t> </a:t>
            </a:r>
            <a:r>
              <a:rPr sz="2267" b="1" spc="-7" dirty="0">
                <a:solidFill>
                  <a:srgbClr val="FFFFFF"/>
                </a:solidFill>
                <a:latin typeface="Arial"/>
                <a:cs typeface="Arial"/>
              </a:rPr>
              <a:t>Going</a:t>
            </a:r>
            <a:r>
              <a:rPr sz="2267" b="1" spc="-20" dirty="0">
                <a:solidFill>
                  <a:srgbClr val="FFFFFF"/>
                </a:solidFill>
                <a:latin typeface="Arial"/>
                <a:cs typeface="Arial"/>
              </a:rPr>
              <a:t> </a:t>
            </a:r>
            <a:r>
              <a:rPr sz="2267" b="1" dirty="0">
                <a:solidFill>
                  <a:srgbClr val="FFFFFF"/>
                </a:solidFill>
                <a:latin typeface="Arial"/>
                <a:cs typeface="Arial"/>
              </a:rPr>
              <a:t>to</a:t>
            </a:r>
            <a:r>
              <a:rPr sz="2267" b="1" spc="-20" dirty="0">
                <a:solidFill>
                  <a:srgbClr val="FFFFFF"/>
                </a:solidFill>
                <a:latin typeface="Arial"/>
                <a:cs typeface="Arial"/>
              </a:rPr>
              <a:t> </a:t>
            </a:r>
            <a:r>
              <a:rPr sz="2267" b="1" spc="-7" dirty="0">
                <a:solidFill>
                  <a:srgbClr val="FFFFFF"/>
                </a:solidFill>
                <a:latin typeface="Arial"/>
                <a:cs typeface="Arial"/>
              </a:rPr>
              <a:t>Do</a:t>
            </a:r>
            <a:r>
              <a:rPr sz="2267" b="1" spc="-20" dirty="0">
                <a:solidFill>
                  <a:srgbClr val="FFFFFF"/>
                </a:solidFill>
                <a:latin typeface="Arial"/>
                <a:cs typeface="Arial"/>
              </a:rPr>
              <a:t> </a:t>
            </a:r>
            <a:r>
              <a:rPr sz="2267" b="1" dirty="0">
                <a:solidFill>
                  <a:srgbClr val="FFFFFF"/>
                </a:solidFill>
                <a:latin typeface="Arial"/>
                <a:cs typeface="Arial"/>
              </a:rPr>
              <a:t>the</a:t>
            </a:r>
            <a:r>
              <a:rPr sz="2267" b="1" spc="-20" dirty="0">
                <a:solidFill>
                  <a:srgbClr val="FFFFFF"/>
                </a:solidFill>
                <a:latin typeface="Arial"/>
                <a:cs typeface="Arial"/>
              </a:rPr>
              <a:t> Work”</a:t>
            </a:r>
            <a:endParaRPr sz="2267">
              <a:solidFill>
                <a:prstClr val="black"/>
              </a:solidFill>
              <a:latin typeface="Arial"/>
              <a:cs typeface="Arial"/>
            </a:endParaRPr>
          </a:p>
          <a:p>
            <a:pPr marL="2540" algn="ctr" defTabSz="1219170"/>
            <a:r>
              <a:rPr sz="2267" dirty="0">
                <a:solidFill>
                  <a:srgbClr val="FFFFFF"/>
                </a:solidFill>
                <a:latin typeface="Arial MT"/>
                <a:cs typeface="Arial MT"/>
              </a:rPr>
              <a:t>report</a:t>
            </a:r>
            <a:r>
              <a:rPr sz="2267" spc="-47" dirty="0">
                <a:solidFill>
                  <a:srgbClr val="FFFFFF"/>
                </a:solidFill>
                <a:latin typeface="Arial MT"/>
                <a:cs typeface="Arial MT"/>
              </a:rPr>
              <a:t> </a:t>
            </a:r>
            <a:r>
              <a:rPr sz="2267" spc="-7" dirty="0">
                <a:solidFill>
                  <a:srgbClr val="FFFFFF"/>
                </a:solidFill>
                <a:latin typeface="Arial MT"/>
                <a:cs typeface="Arial MT"/>
              </a:rPr>
              <a:t>from</a:t>
            </a:r>
            <a:r>
              <a:rPr sz="2267" spc="-47" dirty="0">
                <a:solidFill>
                  <a:srgbClr val="FFFFFF"/>
                </a:solidFill>
                <a:latin typeface="Arial MT"/>
                <a:cs typeface="Arial MT"/>
              </a:rPr>
              <a:t> </a:t>
            </a:r>
            <a:r>
              <a:rPr sz="2267" spc="-7" dirty="0">
                <a:solidFill>
                  <a:srgbClr val="FFFFFF"/>
                </a:solidFill>
                <a:latin typeface="Arial MT"/>
                <a:cs typeface="Arial MT"/>
              </a:rPr>
              <a:t>Lightcast</a:t>
            </a:r>
            <a:endParaRPr sz="2267">
              <a:solidFill>
                <a:prstClr val="black"/>
              </a:solidFill>
              <a:latin typeface="Arial MT"/>
              <a:cs typeface="Arial MT"/>
            </a:endParaRPr>
          </a:p>
        </p:txBody>
      </p:sp>
      <p:sp>
        <p:nvSpPr>
          <p:cNvPr id="5" name="object 5"/>
          <p:cNvSpPr txBox="1">
            <a:spLocks noGrp="1"/>
          </p:cNvSpPr>
          <p:nvPr>
            <p:ph type="title"/>
          </p:nvPr>
        </p:nvSpPr>
        <p:spPr>
          <a:xfrm>
            <a:off x="3007618" y="612901"/>
            <a:ext cx="10240761" cy="755762"/>
          </a:xfrm>
          <a:prstGeom prst="rect">
            <a:avLst/>
          </a:prstGeom>
        </p:spPr>
        <p:txBody>
          <a:bodyPr vert="horz" wrap="square" lIns="0" tIns="16933" rIns="0" bIns="0" rtlCol="0">
            <a:spAutoFit/>
          </a:bodyPr>
          <a:lstStyle/>
          <a:p>
            <a:pPr marL="6199985">
              <a:spcBef>
                <a:spcPts val="133"/>
              </a:spcBef>
            </a:pPr>
            <a:r>
              <a:rPr spc="-7" dirty="0"/>
              <a:t>SCAN</a:t>
            </a:r>
          </a:p>
        </p:txBody>
      </p:sp>
      <p:pic>
        <p:nvPicPr>
          <p:cNvPr id="6" name="object 6"/>
          <p:cNvPicPr/>
          <p:nvPr/>
        </p:nvPicPr>
        <p:blipFill>
          <a:blip r:embed="rId4" cstate="print"/>
          <a:stretch>
            <a:fillRect/>
          </a:stretch>
        </p:blipFill>
        <p:spPr>
          <a:xfrm>
            <a:off x="7393867" y="1396467"/>
            <a:ext cx="3587932" cy="3587932"/>
          </a:xfrm>
          <a:prstGeom prst="rect">
            <a:avLst/>
          </a:prstGeom>
        </p:spPr>
      </p:pic>
    </p:spTree>
    <p:extLst>
      <p:ext uri="{BB962C8B-B14F-4D97-AF65-F5344CB8AC3E}">
        <p14:creationId xmlns:p14="http://schemas.microsoft.com/office/powerpoint/2010/main" val="24000671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C0C4F-84EF-A11D-977A-B35E70D7DBAF}"/>
              </a:ext>
            </a:extLst>
          </p:cNvPr>
          <p:cNvSpPr>
            <a:spLocks noGrp="1"/>
          </p:cNvSpPr>
          <p:nvPr>
            <p:ph type="title"/>
          </p:nvPr>
        </p:nvSpPr>
        <p:spPr>
          <a:xfrm>
            <a:off x="378373" y="365126"/>
            <a:ext cx="10975427" cy="754758"/>
          </a:xfrm>
        </p:spPr>
        <p:txBody>
          <a:bodyPr/>
          <a:lstStyle/>
          <a:p>
            <a:r>
              <a:rPr lang="en-US" dirty="0"/>
              <a:t>Future of the SJV Workforce</a:t>
            </a:r>
          </a:p>
        </p:txBody>
      </p:sp>
      <p:sp>
        <p:nvSpPr>
          <p:cNvPr id="3" name="Content Placeholder 2">
            <a:extLst>
              <a:ext uri="{FF2B5EF4-FFF2-40B4-BE49-F238E27FC236}">
                <a16:creationId xmlns:a16="http://schemas.microsoft.com/office/drawing/2014/main" id="{D8D2EB5A-F1C3-C799-72CB-B2E8E765A166}"/>
              </a:ext>
            </a:extLst>
          </p:cNvPr>
          <p:cNvSpPr>
            <a:spLocks noGrp="1"/>
          </p:cNvSpPr>
          <p:nvPr>
            <p:ph idx="1"/>
          </p:nvPr>
        </p:nvSpPr>
        <p:spPr>
          <a:xfrm>
            <a:off x="378373" y="1353013"/>
            <a:ext cx="11591020" cy="5345738"/>
          </a:xfrm>
        </p:spPr>
        <p:txBody>
          <a:bodyPr>
            <a:normAutofit fontScale="85000" lnSpcReduction="20000"/>
          </a:bodyPr>
          <a:lstStyle/>
          <a:p>
            <a:r>
              <a:rPr lang="en-US" dirty="0"/>
              <a:t>Broad shift to a two-tier services economy is hard on places like the SJV</a:t>
            </a:r>
          </a:p>
          <a:p>
            <a:pPr lvl="1"/>
            <a:r>
              <a:rPr lang="en-US" dirty="0"/>
              <a:t>Manufacturing as a development strategy made more difficult</a:t>
            </a:r>
          </a:p>
          <a:p>
            <a:r>
              <a:rPr lang="en-US" dirty="0"/>
              <a:t>Could get harder: automation + second China shock</a:t>
            </a:r>
            <a:br>
              <a:rPr lang="en-US" dirty="0"/>
            </a:br>
            <a:endParaRPr lang="en-US" dirty="0"/>
          </a:p>
          <a:p>
            <a:r>
              <a:rPr lang="en-US" dirty="0"/>
              <a:t>“Defensive” policies: strong minimum wage, labor protections</a:t>
            </a:r>
          </a:p>
          <a:p>
            <a:r>
              <a:rPr lang="en-US" dirty="0"/>
              <a:t>“Offensive” policies: </a:t>
            </a:r>
          </a:p>
          <a:p>
            <a:pPr lvl="1">
              <a:lnSpc>
                <a:spcPct val="150000"/>
              </a:lnSpc>
            </a:pPr>
            <a:r>
              <a:rPr lang="en-US" dirty="0"/>
              <a:t>Prepare the existing workforce for high-wage services: education and training</a:t>
            </a:r>
          </a:p>
          <a:p>
            <a:pPr lvl="1">
              <a:lnSpc>
                <a:spcPct val="150000"/>
              </a:lnSpc>
            </a:pPr>
            <a:r>
              <a:rPr lang="en-US" dirty="0"/>
              <a:t>Attract new high-wage workforce from LA and Bay Area: invest in amenities</a:t>
            </a:r>
          </a:p>
          <a:p>
            <a:pPr lvl="1">
              <a:lnSpc>
                <a:spcPct val="150000"/>
              </a:lnSpc>
            </a:pPr>
            <a:r>
              <a:rPr lang="en-US" dirty="0"/>
              <a:t>Build a portfolio of new clean energy technologies: leverage cheap land and ag</a:t>
            </a:r>
          </a:p>
          <a:p>
            <a:pPr lvl="2">
              <a:lnSpc>
                <a:spcPct val="150000"/>
              </a:lnSpc>
            </a:pPr>
            <a:r>
              <a:rPr lang="en-US" dirty="0"/>
              <a:t>Unclear what employment impact will be</a:t>
            </a:r>
          </a:p>
          <a:p>
            <a:pPr lvl="1"/>
            <a:endParaRPr lang="en-US" dirty="0"/>
          </a:p>
        </p:txBody>
      </p:sp>
    </p:spTree>
    <p:extLst>
      <p:ext uri="{BB962C8B-B14F-4D97-AF65-F5344CB8AC3E}">
        <p14:creationId xmlns:p14="http://schemas.microsoft.com/office/powerpoint/2010/main" val="14249977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15C115-AF8D-60FF-1947-0BB587423ABC}"/>
              </a:ext>
            </a:extLst>
          </p:cNvPr>
          <p:cNvPicPr>
            <a:picLocks noChangeAspect="1"/>
          </p:cNvPicPr>
          <p:nvPr/>
        </p:nvPicPr>
        <p:blipFill>
          <a:blip r:embed="rId2"/>
          <a:stretch>
            <a:fillRect/>
          </a:stretch>
        </p:blipFill>
        <p:spPr>
          <a:xfrm>
            <a:off x="458902" y="260862"/>
            <a:ext cx="5435992" cy="3261594"/>
          </a:xfrm>
          <a:prstGeom prst="rect">
            <a:avLst/>
          </a:prstGeom>
        </p:spPr>
      </p:pic>
      <p:pic>
        <p:nvPicPr>
          <p:cNvPr id="4" name="Picture 3">
            <a:extLst>
              <a:ext uri="{FF2B5EF4-FFF2-40B4-BE49-F238E27FC236}">
                <a16:creationId xmlns:a16="http://schemas.microsoft.com/office/drawing/2014/main" id="{F191C7DB-853E-E180-C3C1-2392948938F0}"/>
              </a:ext>
            </a:extLst>
          </p:cNvPr>
          <p:cNvPicPr>
            <a:picLocks noChangeAspect="1"/>
          </p:cNvPicPr>
          <p:nvPr/>
        </p:nvPicPr>
        <p:blipFill>
          <a:blip r:embed="rId3"/>
          <a:stretch>
            <a:fillRect/>
          </a:stretch>
        </p:blipFill>
        <p:spPr>
          <a:xfrm>
            <a:off x="6297108" y="260864"/>
            <a:ext cx="5713380" cy="3428028"/>
          </a:xfrm>
          <a:prstGeom prst="rect">
            <a:avLst/>
          </a:prstGeom>
        </p:spPr>
      </p:pic>
      <p:pic>
        <p:nvPicPr>
          <p:cNvPr id="5" name="Picture 4">
            <a:extLst>
              <a:ext uri="{FF2B5EF4-FFF2-40B4-BE49-F238E27FC236}">
                <a16:creationId xmlns:a16="http://schemas.microsoft.com/office/drawing/2014/main" id="{4C76DA99-B167-19D9-342B-A4DBB22B5708}"/>
              </a:ext>
            </a:extLst>
          </p:cNvPr>
          <p:cNvPicPr>
            <a:picLocks noChangeAspect="1"/>
          </p:cNvPicPr>
          <p:nvPr/>
        </p:nvPicPr>
        <p:blipFill>
          <a:blip r:embed="rId4"/>
          <a:stretch>
            <a:fillRect/>
          </a:stretch>
        </p:blipFill>
        <p:spPr>
          <a:xfrm>
            <a:off x="6297108" y="3562564"/>
            <a:ext cx="5435990" cy="3261595"/>
          </a:xfrm>
          <a:prstGeom prst="rect">
            <a:avLst/>
          </a:prstGeom>
        </p:spPr>
      </p:pic>
      <p:pic>
        <p:nvPicPr>
          <p:cNvPr id="7" name="Picture 6">
            <a:extLst>
              <a:ext uri="{FF2B5EF4-FFF2-40B4-BE49-F238E27FC236}">
                <a16:creationId xmlns:a16="http://schemas.microsoft.com/office/drawing/2014/main" id="{C89D08E0-E84F-CA29-0B67-2497C42E9B51}"/>
              </a:ext>
            </a:extLst>
          </p:cNvPr>
          <p:cNvPicPr>
            <a:picLocks noChangeAspect="1"/>
          </p:cNvPicPr>
          <p:nvPr/>
        </p:nvPicPr>
        <p:blipFill>
          <a:blip r:embed="rId5"/>
          <a:stretch>
            <a:fillRect/>
          </a:stretch>
        </p:blipFill>
        <p:spPr>
          <a:xfrm>
            <a:off x="458902" y="3562564"/>
            <a:ext cx="5435992" cy="3261596"/>
          </a:xfrm>
          <a:prstGeom prst="rect">
            <a:avLst/>
          </a:prstGeom>
        </p:spPr>
      </p:pic>
    </p:spTree>
    <p:extLst>
      <p:ext uri="{BB962C8B-B14F-4D97-AF65-F5344CB8AC3E}">
        <p14:creationId xmlns:p14="http://schemas.microsoft.com/office/powerpoint/2010/main" val="21085154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64949E-1F22-1564-7F79-F9F4EC396A55}"/>
              </a:ext>
            </a:extLst>
          </p:cNvPr>
          <p:cNvPicPr>
            <a:picLocks noChangeAspect="1"/>
          </p:cNvPicPr>
          <p:nvPr/>
        </p:nvPicPr>
        <p:blipFill>
          <a:blip r:embed="rId2"/>
          <a:stretch>
            <a:fillRect/>
          </a:stretch>
        </p:blipFill>
        <p:spPr>
          <a:xfrm>
            <a:off x="678093" y="178255"/>
            <a:ext cx="10726221" cy="6435733"/>
          </a:xfrm>
          <a:prstGeom prst="rect">
            <a:avLst/>
          </a:prstGeom>
        </p:spPr>
      </p:pic>
    </p:spTree>
    <p:extLst>
      <p:ext uri="{BB962C8B-B14F-4D97-AF65-F5344CB8AC3E}">
        <p14:creationId xmlns:p14="http://schemas.microsoft.com/office/powerpoint/2010/main" val="11384398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5114" y="128337"/>
            <a:ext cx="11028600" cy="4295640"/>
          </a:xfrm>
          <a:prstGeom prst="rect">
            <a:avLst/>
          </a:prstGeom>
        </p:spPr>
      </p:pic>
      <p:sp>
        <p:nvSpPr>
          <p:cNvPr id="3" name="Title 2"/>
          <p:cNvSpPr>
            <a:spLocks noGrp="1"/>
          </p:cNvSpPr>
          <p:nvPr>
            <p:ph type="title"/>
          </p:nvPr>
        </p:nvSpPr>
        <p:spPr>
          <a:xfrm>
            <a:off x="831850" y="4902367"/>
            <a:ext cx="10515600" cy="311317"/>
          </a:xfrm>
        </p:spPr>
        <p:txBody>
          <a:bodyPr>
            <a:noAutofit/>
          </a:bodyPr>
          <a:lstStyle/>
          <a:p>
            <a:r>
              <a:rPr lang="en-US" sz="4000" dirty="0" smtClean="0">
                <a:latin typeface="Gibson" panose="02000000000000000000" pitchFamily="50" charset="0"/>
              </a:rPr>
              <a:t>Panel 2: Skills Training: What Works</a:t>
            </a:r>
            <a:endParaRPr lang="en-US" sz="4000" dirty="0">
              <a:latin typeface="Gibson" panose="02000000000000000000" pitchFamily="50" charset="0"/>
            </a:endParaRPr>
          </a:p>
        </p:txBody>
      </p:sp>
      <p:sp>
        <p:nvSpPr>
          <p:cNvPr id="4" name="Text Placeholder 3"/>
          <p:cNvSpPr>
            <a:spLocks noGrp="1"/>
          </p:cNvSpPr>
          <p:nvPr>
            <p:ph type="body" idx="1"/>
          </p:nvPr>
        </p:nvSpPr>
        <p:spPr>
          <a:xfrm>
            <a:off x="831850" y="5213683"/>
            <a:ext cx="10515600" cy="1347537"/>
          </a:xfrm>
        </p:spPr>
        <p:txBody>
          <a:bodyPr>
            <a:normAutofit/>
          </a:bodyPr>
          <a:lstStyle/>
          <a:p>
            <a:r>
              <a:rPr lang="en-US" dirty="0" smtClean="0">
                <a:latin typeface="Gibson Light" panose="02000000000000000000" pitchFamily="50" charset="0"/>
              </a:rPr>
              <a:t>Brent Orrell, Senior Fellow, AEI</a:t>
            </a:r>
          </a:p>
          <a:p>
            <a:r>
              <a:rPr lang="en-US" dirty="0" smtClean="0">
                <a:latin typeface="Gibson Light" panose="02000000000000000000" pitchFamily="50" charset="0"/>
              </a:rPr>
              <a:t>Kadeem </a:t>
            </a:r>
            <a:r>
              <a:rPr lang="en-US" dirty="0" err="1" smtClean="0">
                <a:latin typeface="Gibson Light" panose="02000000000000000000" pitchFamily="50" charset="0"/>
              </a:rPr>
              <a:t>Noray</a:t>
            </a:r>
            <a:r>
              <a:rPr lang="en-US" dirty="0" smtClean="0">
                <a:latin typeface="Gibson Light" panose="02000000000000000000" pitchFamily="50" charset="0"/>
              </a:rPr>
              <a:t>, Research Associate, Harvard University</a:t>
            </a:r>
          </a:p>
          <a:p>
            <a:r>
              <a:rPr lang="en-US" dirty="0" smtClean="0">
                <a:latin typeface="Gibson Light" panose="02000000000000000000" pitchFamily="50" charset="0"/>
              </a:rPr>
              <a:t>Ben </a:t>
            </a:r>
            <a:r>
              <a:rPr lang="en-US" dirty="0" err="1" smtClean="0">
                <a:latin typeface="Gibson Light" panose="02000000000000000000" pitchFamily="50" charset="0"/>
              </a:rPr>
              <a:t>Wildavsky</a:t>
            </a:r>
            <a:r>
              <a:rPr lang="en-US" dirty="0" smtClean="0">
                <a:latin typeface="Gibson Light" panose="02000000000000000000" pitchFamily="50" charset="0"/>
              </a:rPr>
              <a:t>, Visiting Scholar, University of Virginia</a:t>
            </a:r>
            <a:endParaRPr lang="en-US" dirty="0">
              <a:latin typeface="Gibson Light" panose="02000000000000000000" pitchFamily="50" charset="0"/>
            </a:endParaRPr>
          </a:p>
        </p:txBody>
      </p:sp>
    </p:spTree>
    <p:extLst>
      <p:ext uri="{BB962C8B-B14F-4D97-AF65-F5344CB8AC3E}">
        <p14:creationId xmlns:p14="http://schemas.microsoft.com/office/powerpoint/2010/main" val="41996674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5624"/>
            <a:ext cx="12192000" cy="4746752"/>
          </a:xfrm>
          <a:prstGeom prst="rect">
            <a:avLst/>
          </a:prstGeom>
        </p:spPr>
      </p:pic>
    </p:spTree>
    <p:extLst>
      <p:ext uri="{BB962C8B-B14F-4D97-AF65-F5344CB8AC3E}">
        <p14:creationId xmlns:p14="http://schemas.microsoft.com/office/powerpoint/2010/main" val="23021329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3990" y="4850912"/>
            <a:ext cx="2963705" cy="1567471"/>
          </a:xfrm>
          <a:prstGeom prst="rect">
            <a:avLst/>
          </a:prstGeom>
        </p:spPr>
      </p:pic>
      <p:pic>
        <p:nvPicPr>
          <p:cNvPr id="1026" name="Picture 2">
            <a:extLst>
              <a:ext uri="{FF2B5EF4-FFF2-40B4-BE49-F238E27FC236}">
                <a16:creationId xmlns:a16="http://schemas.microsoft.com/office/drawing/2014/main" id="{237C96F5-51EA-892D-7A53-DCE2B9ADCE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6528" y="721895"/>
            <a:ext cx="7206148" cy="40642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6681AB8-5552-EE4A-88AD-8575BFA728F9}"/>
              </a:ext>
            </a:extLst>
          </p:cNvPr>
          <p:cNvSpPr/>
          <p:nvPr/>
        </p:nvSpPr>
        <p:spPr>
          <a:xfrm>
            <a:off x="2486528" y="731921"/>
            <a:ext cx="7218948" cy="4064267"/>
          </a:xfrm>
          <a:prstGeom prst="rect">
            <a:avLst/>
          </a:prstGeom>
          <a:solidFill>
            <a:schemeClr val="tx2">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85281" rtl="0" eaLnBrk="1" fontAlgn="auto" latinLnBrk="0" hangingPunct="1">
              <a:lnSpc>
                <a:spcPct val="100000"/>
              </a:lnSpc>
              <a:spcBef>
                <a:spcPts val="0"/>
              </a:spcBef>
              <a:spcAft>
                <a:spcPts val="0"/>
              </a:spcAft>
              <a:buClrTx/>
              <a:buSzTx/>
              <a:buFontTx/>
              <a:buNone/>
              <a:tabLst/>
              <a:defRPr/>
            </a:pPr>
            <a:r>
              <a:rPr kumimoji="0" lang="en-US" sz="3790" b="1" i="0" u="none" strike="noStrike" kern="1200" cap="none" spc="237" normalizeH="0" baseline="0" noProof="0" dirty="0">
                <a:ln>
                  <a:noFill/>
                </a:ln>
                <a:solidFill>
                  <a:prstClr val="white"/>
                </a:solidFill>
                <a:effectLst/>
                <a:uLnTx/>
                <a:uFillTx/>
                <a:latin typeface="Calibri"/>
                <a:ea typeface="Cambria" panose="02040503050406030204" pitchFamily="18" charset="0"/>
                <a:cs typeface="Tahoma" panose="020B0604030504040204" pitchFamily="34" charset="0"/>
              </a:rPr>
              <a:t>Sector Programs:</a:t>
            </a:r>
            <a:r>
              <a:rPr kumimoji="0" lang="en-US" sz="1579" b="1" i="0" u="none" strike="noStrike" kern="1200" cap="none" spc="237" normalizeH="0" baseline="0" noProof="0" dirty="0">
                <a:ln>
                  <a:noFill/>
                </a:ln>
                <a:solidFill>
                  <a:prstClr val="white"/>
                </a:solidFill>
                <a:effectLst/>
                <a:uLnTx/>
                <a:uFillTx/>
                <a:latin typeface="Calibri"/>
                <a:ea typeface="Cambria" panose="02040503050406030204" pitchFamily="18" charset="0"/>
                <a:cs typeface="Tahoma" panose="020B0604030504040204" pitchFamily="34" charset="0"/>
              </a:rPr>
              <a:t/>
            </a:r>
            <a:br>
              <a:rPr kumimoji="0" lang="en-US" sz="1579" b="1" i="0" u="none" strike="noStrike" kern="1200" cap="none" spc="237" normalizeH="0" baseline="0" noProof="0" dirty="0">
                <a:ln>
                  <a:noFill/>
                </a:ln>
                <a:solidFill>
                  <a:prstClr val="white"/>
                </a:solidFill>
                <a:effectLst/>
                <a:uLnTx/>
                <a:uFillTx/>
                <a:latin typeface="Calibri"/>
                <a:ea typeface="Cambria" panose="02040503050406030204" pitchFamily="18" charset="0"/>
                <a:cs typeface="Tahoma" panose="020B0604030504040204" pitchFamily="34" charset="0"/>
              </a:rPr>
            </a:br>
            <a:r>
              <a:rPr kumimoji="0" lang="en-US" sz="2211" b="1" i="0" u="none" strike="noStrike" kern="1200" cap="none" spc="237" normalizeH="0" baseline="0" noProof="0" dirty="0">
                <a:ln>
                  <a:noFill/>
                </a:ln>
                <a:solidFill>
                  <a:prstClr val="white"/>
                </a:solidFill>
                <a:effectLst/>
                <a:uLnTx/>
                <a:uFillTx/>
                <a:latin typeface="Calibri"/>
                <a:ea typeface="Cambria" panose="02040503050406030204" pitchFamily="18" charset="0"/>
                <a:cs typeface="Tahoma" panose="020B0604030504040204" pitchFamily="34" charset="0"/>
              </a:rPr>
              <a:t>The evidence, and open questions</a:t>
            </a:r>
          </a:p>
          <a:p>
            <a:pPr marL="0" marR="0" lvl="0" indent="0" algn="ctr" defTabSz="885281" rtl="0" eaLnBrk="1" fontAlgn="auto" latinLnBrk="0" hangingPunct="1">
              <a:lnSpc>
                <a:spcPct val="100000"/>
              </a:lnSpc>
              <a:spcBef>
                <a:spcPts val="0"/>
              </a:spcBef>
              <a:spcAft>
                <a:spcPts val="0"/>
              </a:spcAft>
              <a:buClrTx/>
              <a:buSzTx/>
              <a:buFontTx/>
              <a:buNone/>
              <a:tabLst/>
              <a:defRPr/>
            </a:pPr>
            <a:endParaRPr kumimoji="0" lang="en-US" sz="2211" b="1" i="0" u="none" strike="noStrike" kern="1200" cap="none" spc="237" normalizeH="0" baseline="0" noProof="0" dirty="0">
              <a:ln>
                <a:noFill/>
              </a:ln>
              <a:solidFill>
                <a:prstClr val="white"/>
              </a:solidFill>
              <a:effectLst/>
              <a:uLnTx/>
              <a:uFillTx/>
              <a:latin typeface="Calibri"/>
              <a:ea typeface="Cambria" panose="02040503050406030204" pitchFamily="18" charset="0"/>
              <a:cs typeface="Tahoma" panose="020B0604030504040204" pitchFamily="34" charset="0"/>
            </a:endParaRPr>
          </a:p>
          <a:p>
            <a:pPr marL="0" marR="0" lvl="0" indent="0" algn="ctr" defTabSz="885281" rtl="0" eaLnBrk="1" fontAlgn="auto" latinLnBrk="0" hangingPunct="1">
              <a:lnSpc>
                <a:spcPct val="100000"/>
              </a:lnSpc>
              <a:spcBef>
                <a:spcPts val="0"/>
              </a:spcBef>
              <a:spcAft>
                <a:spcPts val="0"/>
              </a:spcAft>
              <a:buClrTx/>
              <a:buSzTx/>
              <a:buFontTx/>
              <a:buNone/>
              <a:tabLst/>
              <a:defRPr/>
            </a:pPr>
            <a:endParaRPr kumimoji="0" lang="en-US" sz="2211" b="1" i="0" u="none" strike="noStrike" kern="1200" cap="none" spc="237" normalizeH="0" baseline="0" noProof="0" dirty="0">
              <a:ln>
                <a:noFill/>
              </a:ln>
              <a:solidFill>
                <a:prstClr val="white"/>
              </a:solidFill>
              <a:effectLst/>
              <a:uLnTx/>
              <a:uFillTx/>
              <a:latin typeface="Calibri"/>
              <a:ea typeface="Cambria" panose="02040503050406030204" pitchFamily="18" charset="0"/>
              <a:cs typeface="Tahoma" panose="020B0604030504040204" pitchFamily="34" charset="0"/>
            </a:endParaRPr>
          </a:p>
          <a:p>
            <a:pPr marL="0" marR="0" lvl="0" indent="0" algn="ctr" defTabSz="885281" rtl="0" eaLnBrk="1" fontAlgn="auto" latinLnBrk="0" hangingPunct="1">
              <a:lnSpc>
                <a:spcPct val="100000"/>
              </a:lnSpc>
              <a:spcBef>
                <a:spcPts val="0"/>
              </a:spcBef>
              <a:spcAft>
                <a:spcPts val="0"/>
              </a:spcAft>
              <a:buClrTx/>
              <a:buSzTx/>
              <a:buFontTx/>
              <a:buNone/>
              <a:tabLst/>
              <a:defRPr/>
            </a:pPr>
            <a:endParaRPr kumimoji="0" lang="en-US" sz="2211" b="1" i="0" u="none" strike="noStrike" kern="1200" cap="none" spc="237" normalizeH="0" baseline="0" noProof="0" dirty="0">
              <a:ln>
                <a:noFill/>
              </a:ln>
              <a:solidFill>
                <a:prstClr val="white"/>
              </a:solidFill>
              <a:effectLst/>
              <a:uLnTx/>
              <a:uFillTx/>
              <a:latin typeface="Calibri"/>
              <a:ea typeface="Cambria" panose="02040503050406030204" pitchFamily="18" charset="0"/>
              <a:cs typeface="+mn-cs"/>
            </a:endParaRPr>
          </a:p>
        </p:txBody>
      </p:sp>
      <p:sp>
        <p:nvSpPr>
          <p:cNvPr id="3" name="Title 1">
            <a:extLst>
              <a:ext uri="{FF2B5EF4-FFF2-40B4-BE49-F238E27FC236}">
                <a16:creationId xmlns:a16="http://schemas.microsoft.com/office/drawing/2014/main" id="{659B1093-4161-9311-C64E-5F7DB3C0F097}"/>
              </a:ext>
            </a:extLst>
          </p:cNvPr>
          <p:cNvSpPr txBox="1">
            <a:spLocks/>
          </p:cNvSpPr>
          <p:nvPr/>
        </p:nvSpPr>
        <p:spPr>
          <a:xfrm>
            <a:off x="3027947" y="3745909"/>
            <a:ext cx="6136105" cy="703127"/>
          </a:xfrm>
          <a:prstGeom prst="rect">
            <a:avLst/>
          </a:prstGeom>
        </p:spPr>
        <p:txBody>
          <a:bodyPr vert="horz" lIns="72189" tIns="36095" rIns="72189" bIns="36095"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721919" rtl="0" eaLnBrk="1" fontAlgn="auto" latinLnBrk="0" hangingPunct="1">
              <a:lnSpc>
                <a:spcPct val="100000"/>
              </a:lnSpc>
              <a:spcBef>
                <a:spcPct val="0"/>
              </a:spcBef>
              <a:spcAft>
                <a:spcPts val="0"/>
              </a:spcAft>
              <a:buClrTx/>
              <a:buSzTx/>
              <a:buFontTx/>
              <a:buNone/>
              <a:tabLst/>
              <a:defRPr/>
            </a:pPr>
            <a:r>
              <a:rPr kumimoji="0" lang="en-US" sz="1895" b="1" i="0" u="none" strike="noStrike" kern="1200" cap="none" spc="237" normalizeH="0" baseline="0" noProof="0" dirty="0">
                <a:ln>
                  <a:noFill/>
                </a:ln>
                <a:solidFill>
                  <a:prstClr val="white"/>
                </a:solidFill>
                <a:effectLst/>
                <a:uLnTx/>
                <a:uFillTx/>
                <a:latin typeface="Calibri"/>
                <a:ea typeface="Cambria" panose="02040503050406030204" pitchFamily="18" charset="0"/>
                <a:cs typeface="Arial Black"/>
              </a:rPr>
              <a:t>Richard Hendra </a:t>
            </a:r>
          </a:p>
          <a:p>
            <a:pPr marL="0" marR="0" lvl="0" indent="0" algn="ctr" defTabSz="721919" rtl="0" eaLnBrk="1" fontAlgn="auto" latinLnBrk="0" hangingPunct="1">
              <a:lnSpc>
                <a:spcPct val="100000"/>
              </a:lnSpc>
              <a:spcBef>
                <a:spcPct val="0"/>
              </a:spcBef>
              <a:spcAft>
                <a:spcPts val="0"/>
              </a:spcAft>
              <a:buClrTx/>
              <a:buSzTx/>
              <a:buFontTx/>
              <a:buNone/>
              <a:tabLst/>
              <a:defRPr/>
            </a:pPr>
            <a:r>
              <a:rPr kumimoji="0" lang="en-US" sz="1895" b="1" i="0" u="none" strike="noStrike" kern="1200" cap="none" spc="237" normalizeH="0" baseline="0" noProof="0" dirty="0">
                <a:ln>
                  <a:noFill/>
                </a:ln>
                <a:solidFill>
                  <a:prstClr val="white"/>
                </a:solidFill>
                <a:effectLst/>
                <a:uLnTx/>
                <a:uFillTx/>
                <a:latin typeface="Calibri"/>
                <a:ea typeface="Cambria" panose="02040503050406030204" pitchFamily="18" charset="0"/>
                <a:cs typeface="Arial Black"/>
              </a:rPr>
              <a:t/>
            </a:r>
            <a:br>
              <a:rPr kumimoji="0" lang="en-US" sz="1895" b="1" i="0" u="none" strike="noStrike" kern="1200" cap="none" spc="237" normalizeH="0" baseline="0" noProof="0" dirty="0">
                <a:ln>
                  <a:noFill/>
                </a:ln>
                <a:solidFill>
                  <a:prstClr val="white"/>
                </a:solidFill>
                <a:effectLst/>
                <a:uLnTx/>
                <a:uFillTx/>
                <a:latin typeface="Calibri"/>
                <a:ea typeface="Cambria" panose="02040503050406030204" pitchFamily="18" charset="0"/>
                <a:cs typeface="Arial Black"/>
              </a:rPr>
            </a:br>
            <a:endParaRPr kumimoji="0" lang="en-US" sz="1895" b="1" i="0" u="none" strike="noStrike" kern="1200" cap="none" spc="237" normalizeH="0" baseline="0" noProof="0" dirty="0">
              <a:ln>
                <a:noFill/>
              </a:ln>
              <a:solidFill>
                <a:prstClr val="white"/>
              </a:solidFill>
              <a:effectLst/>
              <a:uLnTx/>
              <a:uFillTx/>
              <a:latin typeface="Calibri"/>
              <a:ea typeface="Cambria" panose="02040503050406030204" pitchFamily="18" charset="0"/>
              <a:cs typeface="Arial Black"/>
            </a:endParaRPr>
          </a:p>
        </p:txBody>
      </p:sp>
      <p:pic>
        <p:nvPicPr>
          <p:cNvPr id="4" name="Picture 2" descr="Branding | American Enterprise Institute - AEI">
            <a:extLst>
              <a:ext uri="{FF2B5EF4-FFF2-40B4-BE49-F238E27FC236}">
                <a16:creationId xmlns:a16="http://schemas.microsoft.com/office/drawing/2014/main" id="{A3B5B97A-AE8A-34DF-B54E-BE39E785D1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6528" y="5063074"/>
            <a:ext cx="3286125" cy="139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7629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C4D1C-E4C3-CBAF-9F7B-320CFDF4A3B0}"/>
              </a:ext>
            </a:extLst>
          </p:cNvPr>
          <p:cNvSpPr>
            <a:spLocks noGrp="1"/>
          </p:cNvSpPr>
          <p:nvPr>
            <p:ph type="title"/>
          </p:nvPr>
        </p:nvSpPr>
        <p:spPr>
          <a:xfrm>
            <a:off x="482600" y="401360"/>
            <a:ext cx="9380491" cy="1507340"/>
          </a:xfrm>
        </p:spPr>
        <p:txBody>
          <a:bodyPr/>
          <a:lstStyle/>
          <a:p>
            <a:r>
              <a:rPr lang="en-US" sz="5400" dirty="0">
                <a:latin typeface="Public Sans" pitchFamily="2" charset="0"/>
              </a:rPr>
              <a:t>Sectoral Training Programs</a:t>
            </a:r>
          </a:p>
        </p:txBody>
      </p:sp>
      <p:sp>
        <p:nvSpPr>
          <p:cNvPr id="3" name="Content Placeholder 2">
            <a:extLst>
              <a:ext uri="{FF2B5EF4-FFF2-40B4-BE49-F238E27FC236}">
                <a16:creationId xmlns:a16="http://schemas.microsoft.com/office/drawing/2014/main" id="{0BE6B715-9CAD-3998-81B5-236ED5369059}"/>
              </a:ext>
            </a:extLst>
          </p:cNvPr>
          <p:cNvSpPr>
            <a:spLocks noGrp="1"/>
          </p:cNvSpPr>
          <p:nvPr>
            <p:ph idx="1"/>
          </p:nvPr>
        </p:nvSpPr>
        <p:spPr>
          <a:xfrm>
            <a:off x="482600" y="1846555"/>
            <a:ext cx="10506991" cy="4033036"/>
          </a:xfrm>
        </p:spPr>
        <p:txBody>
          <a:bodyPr>
            <a:normAutofit fontScale="92500" lnSpcReduction="20000"/>
          </a:bodyPr>
          <a:lstStyle/>
          <a:p>
            <a:r>
              <a:rPr lang="en-US" dirty="0">
                <a:latin typeface="Public Sans" pitchFamily="2" charset="0"/>
              </a:rPr>
              <a:t>For decades, employment programs designed for low-income individuals have not shown impacts on wages and long-term earnings. Sectoral training programs are breaking this pattern.</a:t>
            </a:r>
          </a:p>
          <a:p>
            <a:pPr marL="342900" indent="-342900">
              <a:buFont typeface="Arial" panose="020B0604020202020204" pitchFamily="34" charset="0"/>
              <a:buChar char="•"/>
            </a:pPr>
            <a:endParaRPr lang="en-US" dirty="0">
              <a:latin typeface="Public Sans" pitchFamily="2" charset="0"/>
            </a:endParaRPr>
          </a:p>
          <a:p>
            <a:r>
              <a:rPr lang="en-US" dirty="0">
                <a:latin typeface="Public Sans" pitchFamily="2" charset="0"/>
              </a:rPr>
              <a:t>Sectoral training programs offer</a:t>
            </a:r>
          </a:p>
          <a:p>
            <a:pPr marL="342900" indent="-342900">
              <a:buFont typeface="Arial" panose="020B0604020202020204" pitchFamily="34" charset="0"/>
              <a:buChar char="•"/>
            </a:pPr>
            <a:r>
              <a:rPr lang="en-US" dirty="0">
                <a:latin typeface="Public Sans" pitchFamily="2" charset="0"/>
              </a:rPr>
              <a:t>Training skills that are useful for a specific industry with local demands and opportunities for advancement</a:t>
            </a:r>
          </a:p>
          <a:p>
            <a:pPr marL="342900" indent="-342900">
              <a:buFont typeface="Arial" panose="020B0604020202020204" pitchFamily="34" charset="0"/>
              <a:buChar char="•"/>
            </a:pPr>
            <a:r>
              <a:rPr lang="en-US" dirty="0">
                <a:latin typeface="Public Sans" pitchFamily="2" charset="0"/>
              </a:rPr>
              <a:t>Strong relationships with employers (dual-customer orientation</a:t>
            </a:r>
            <a:r>
              <a:rPr lang="en-US" dirty="0" smtClean="0">
                <a:latin typeface="Public Sans" pitchFamily="2" charset="0"/>
              </a:rPr>
              <a:t>)</a:t>
            </a:r>
          </a:p>
          <a:p>
            <a:pPr marL="342900" indent="-342900">
              <a:buFont typeface="Arial" panose="020B0604020202020204" pitchFamily="34" charset="0"/>
              <a:buChar char="•"/>
            </a:pPr>
            <a:r>
              <a:rPr lang="en-US" dirty="0" smtClean="0">
                <a:latin typeface="Public Sans" pitchFamily="2" charset="0"/>
              </a:rPr>
              <a:t>Integration of technical and professional skill training</a:t>
            </a:r>
            <a:endParaRPr lang="en-US" dirty="0">
              <a:latin typeface="Public Sans" pitchFamily="2" charset="0"/>
            </a:endParaRPr>
          </a:p>
          <a:p>
            <a:pPr marL="342900" indent="-342900">
              <a:buFont typeface="Arial" panose="020B0604020202020204" pitchFamily="34" charset="0"/>
              <a:buChar char="•"/>
            </a:pPr>
            <a:r>
              <a:rPr lang="en-US" dirty="0">
                <a:latin typeface="Public Sans" pitchFamily="2" charset="0"/>
              </a:rPr>
              <a:t>Focus on higher wage sectors and ‘stretch jobs’</a:t>
            </a:r>
          </a:p>
          <a:p>
            <a:pPr marL="342900" indent="-342900">
              <a:buFont typeface="Arial" panose="020B0604020202020204" pitchFamily="34" charset="0"/>
              <a:buChar char="•"/>
            </a:pPr>
            <a:r>
              <a:rPr lang="en-US" dirty="0">
                <a:latin typeface="Public Sans" pitchFamily="2" charset="0"/>
              </a:rPr>
              <a:t>Wraparound support services to encourage program enrollment and completion</a:t>
            </a:r>
          </a:p>
          <a:p>
            <a:endParaRPr lang="en-US" dirty="0">
              <a:latin typeface="Public Sans" pitchFamily="2" charset="0"/>
            </a:endParaRPr>
          </a:p>
          <a:p>
            <a:pPr marL="1028700" lvl="1" indent="-342900"/>
            <a:endParaRPr lang="en-US" dirty="0">
              <a:latin typeface="Public Sans" pitchFamily="2" charset="0"/>
            </a:endParaRPr>
          </a:p>
        </p:txBody>
      </p:sp>
    </p:spTree>
    <p:extLst>
      <p:ext uri="{BB962C8B-B14F-4D97-AF65-F5344CB8AC3E}">
        <p14:creationId xmlns:p14="http://schemas.microsoft.com/office/powerpoint/2010/main" val="22453663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12D55B-09A2-9888-2B19-5315925E266D}"/>
              </a:ext>
            </a:extLst>
          </p:cNvPr>
          <p:cNvPicPr>
            <a:picLocks noChangeAspect="1"/>
          </p:cNvPicPr>
          <p:nvPr/>
        </p:nvPicPr>
        <p:blipFill>
          <a:blip r:embed="rId2"/>
          <a:stretch>
            <a:fillRect/>
          </a:stretch>
        </p:blipFill>
        <p:spPr>
          <a:xfrm>
            <a:off x="429365" y="120958"/>
            <a:ext cx="11361582" cy="6829597"/>
          </a:xfrm>
          <a:prstGeom prst="rect">
            <a:avLst/>
          </a:prstGeom>
        </p:spPr>
      </p:pic>
    </p:spTree>
    <p:extLst>
      <p:ext uri="{BB962C8B-B14F-4D97-AF65-F5344CB8AC3E}">
        <p14:creationId xmlns:p14="http://schemas.microsoft.com/office/powerpoint/2010/main" val="8421762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1BA7F-5B8A-08FA-AE16-0BAF00A56CEA}"/>
              </a:ext>
            </a:extLst>
          </p:cNvPr>
          <p:cNvSpPr>
            <a:spLocks noGrp="1"/>
          </p:cNvSpPr>
          <p:nvPr>
            <p:ph type="title"/>
          </p:nvPr>
        </p:nvSpPr>
        <p:spPr/>
        <p:txBody>
          <a:bodyPr>
            <a:normAutofit/>
          </a:bodyPr>
          <a:lstStyle/>
          <a:p>
            <a:r>
              <a:rPr lang="en-US" sz="4000" dirty="0"/>
              <a:t>Which program components are most critical?</a:t>
            </a:r>
          </a:p>
        </p:txBody>
      </p:sp>
      <p:sp>
        <p:nvSpPr>
          <p:cNvPr id="3" name="Content Placeholder 2">
            <a:extLst>
              <a:ext uri="{FF2B5EF4-FFF2-40B4-BE49-F238E27FC236}">
                <a16:creationId xmlns:a16="http://schemas.microsoft.com/office/drawing/2014/main" id="{4F13F858-B18B-B623-E39E-A9322D747370}"/>
              </a:ext>
            </a:extLst>
          </p:cNvPr>
          <p:cNvSpPr>
            <a:spLocks noGrp="1"/>
          </p:cNvSpPr>
          <p:nvPr>
            <p:ph idx="1"/>
          </p:nvPr>
        </p:nvSpPr>
        <p:spPr>
          <a:xfrm>
            <a:off x="838200" y="2032907"/>
            <a:ext cx="10515600" cy="4144056"/>
          </a:xfrm>
        </p:spPr>
        <p:txBody>
          <a:bodyPr>
            <a:normAutofit lnSpcReduction="10000"/>
          </a:bodyPr>
          <a:lstStyle/>
          <a:p>
            <a:pPr marL="0" indent="0">
              <a:buNone/>
            </a:pPr>
            <a:r>
              <a:rPr lang="en-US" dirty="0"/>
              <a:t>Not much evidence is available on the effectiveness of individual program components. Possibilities based on successful programs include: </a:t>
            </a:r>
          </a:p>
          <a:p>
            <a:pPr lvl="1"/>
            <a:r>
              <a:rPr lang="en-US" b="1" dirty="0"/>
              <a:t>Strong employer relationships</a:t>
            </a:r>
            <a:r>
              <a:rPr lang="en-US" dirty="0"/>
              <a:t>: Deep, ongoing, real involvement w/program</a:t>
            </a:r>
          </a:p>
          <a:p>
            <a:pPr lvl="1"/>
            <a:r>
              <a:rPr lang="en-US" sz="2400" dirty="0">
                <a:latin typeface="Corbel" panose="020B0503020204020204" pitchFamily="34" charset="0"/>
              </a:rPr>
              <a:t>Identification of high-quality, attainable sector jobs is critical (aim high: jobs w/in reach w/training)</a:t>
            </a:r>
            <a:endParaRPr lang="en-US" dirty="0"/>
          </a:p>
          <a:p>
            <a:pPr lvl="1"/>
            <a:r>
              <a:rPr lang="en-US" dirty="0"/>
              <a:t>Thoughtful and well-informed </a:t>
            </a:r>
            <a:r>
              <a:rPr lang="en-US" b="1" dirty="0"/>
              <a:t>screening processes</a:t>
            </a:r>
            <a:r>
              <a:rPr lang="en-US" dirty="0"/>
              <a:t>, which increases the likelihood that participants succeed in the </a:t>
            </a:r>
            <a:r>
              <a:rPr lang="en-US" dirty="0" smtClean="0"/>
              <a:t>program</a:t>
            </a:r>
          </a:p>
          <a:p>
            <a:pPr lvl="1"/>
            <a:r>
              <a:rPr lang="en-US" dirty="0" smtClean="0"/>
              <a:t>Integration of </a:t>
            </a:r>
            <a:r>
              <a:rPr lang="en-US" b="1" dirty="0" smtClean="0"/>
              <a:t>technical and professional/transferrable </a:t>
            </a:r>
            <a:r>
              <a:rPr lang="en-US" dirty="0" smtClean="0"/>
              <a:t>skills training</a:t>
            </a:r>
            <a:endParaRPr lang="en-US" dirty="0"/>
          </a:p>
          <a:p>
            <a:pPr lvl="1"/>
            <a:r>
              <a:rPr lang="en-US" b="1" dirty="0"/>
              <a:t>Wraparound support services </a:t>
            </a:r>
            <a:r>
              <a:rPr lang="en-US" dirty="0"/>
              <a:t>(e.g., childcare assistance, financial support), which help participants overcome barriers during training</a:t>
            </a:r>
          </a:p>
          <a:p>
            <a:pPr lvl="1"/>
            <a:r>
              <a:rPr lang="en-US" b="1" dirty="0"/>
              <a:t>Credential receipt</a:t>
            </a:r>
            <a:r>
              <a:rPr lang="en-US" dirty="0"/>
              <a:t>, which makes participants more qualified job candidates</a:t>
            </a:r>
          </a:p>
        </p:txBody>
      </p:sp>
      <p:graphicFrame>
        <p:nvGraphicFramePr>
          <p:cNvPr id="6" name="Table 29">
            <a:extLst>
              <a:ext uri="{FF2B5EF4-FFF2-40B4-BE49-F238E27FC236}">
                <a16:creationId xmlns:a16="http://schemas.microsoft.com/office/drawing/2014/main" id="{66DCEC4F-24A3-1A5A-A42B-D76A3DA53D29}"/>
              </a:ext>
            </a:extLst>
          </p:cNvPr>
          <p:cNvGraphicFramePr>
            <a:graphicFrameLocks noGrp="1"/>
          </p:cNvGraphicFramePr>
          <p:nvPr>
            <p:extLst/>
          </p:nvPr>
        </p:nvGraphicFramePr>
        <p:xfrm>
          <a:off x="919844" y="1552287"/>
          <a:ext cx="7218947" cy="240632"/>
        </p:xfrm>
        <a:graphic>
          <a:graphicData uri="http://schemas.openxmlformats.org/drawingml/2006/table">
            <a:tbl>
              <a:tblPr firstRow="1" bandRow="1">
                <a:tableStyleId>{93296810-A885-4BE3-A3E7-6D5BEEA58F35}</a:tableStyleId>
              </a:tblPr>
              <a:tblGrid>
                <a:gridCol w="7218947">
                  <a:extLst>
                    <a:ext uri="{9D8B030D-6E8A-4147-A177-3AD203B41FA5}">
                      <a16:colId xmlns:a16="http://schemas.microsoft.com/office/drawing/2014/main" val="89904496"/>
                    </a:ext>
                  </a:extLst>
                </a:gridCol>
              </a:tblGrid>
              <a:tr h="2406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spc="300" dirty="0">
                        <a:latin typeface="Muli" panose="00000500000000000000"/>
                        <a:cs typeface="Arial" panose="020B0604020202020204" pitchFamily="34" charset="0"/>
                      </a:endParaRPr>
                    </a:p>
                  </a:txBody>
                  <a:tcPr marL="72189" marR="72189" marT="36095" marB="36095"/>
                </a:tc>
                <a:extLst>
                  <a:ext uri="{0D108BD9-81ED-4DB2-BD59-A6C34878D82A}">
                    <a16:rowId xmlns:a16="http://schemas.microsoft.com/office/drawing/2014/main" val="4179947783"/>
                  </a:ext>
                </a:extLst>
              </a:tr>
            </a:tbl>
          </a:graphicData>
        </a:graphic>
      </p:graphicFrame>
    </p:spTree>
    <p:extLst>
      <p:ext uri="{BB962C8B-B14F-4D97-AF65-F5344CB8AC3E}">
        <p14:creationId xmlns:p14="http://schemas.microsoft.com/office/powerpoint/2010/main" val="4369882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67C02-4A5B-DA30-395C-91B226113B32}"/>
              </a:ext>
            </a:extLst>
          </p:cNvPr>
          <p:cNvSpPr>
            <a:spLocks noGrp="1"/>
          </p:cNvSpPr>
          <p:nvPr>
            <p:ph type="title"/>
          </p:nvPr>
        </p:nvSpPr>
        <p:spPr/>
        <p:txBody>
          <a:bodyPr/>
          <a:lstStyle/>
          <a:p>
            <a:r>
              <a:rPr lang="en-US" i="1" dirty="0"/>
              <a:t>Why </a:t>
            </a:r>
            <a:r>
              <a:rPr lang="en-US" dirty="0"/>
              <a:t>do sector programs work? </a:t>
            </a:r>
            <a:endParaRPr lang="en-US" i="1" dirty="0"/>
          </a:p>
        </p:txBody>
      </p:sp>
      <p:sp>
        <p:nvSpPr>
          <p:cNvPr id="10" name="Rectangle: Rounded Corners 9">
            <a:extLst>
              <a:ext uri="{FF2B5EF4-FFF2-40B4-BE49-F238E27FC236}">
                <a16:creationId xmlns:a16="http://schemas.microsoft.com/office/drawing/2014/main" id="{A0FA2908-E576-884D-AA6C-A8D27665307A}"/>
              </a:ext>
            </a:extLst>
          </p:cNvPr>
          <p:cNvSpPr/>
          <p:nvPr/>
        </p:nvSpPr>
        <p:spPr>
          <a:xfrm>
            <a:off x="2368445" y="2408130"/>
            <a:ext cx="8223354" cy="896211"/>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8262BAAA-8C08-0E83-788F-DA9A88BAC96B}"/>
              </a:ext>
            </a:extLst>
          </p:cNvPr>
          <p:cNvSpPr/>
          <p:nvPr/>
        </p:nvSpPr>
        <p:spPr>
          <a:xfrm>
            <a:off x="1461542" y="2266033"/>
            <a:ext cx="1191718" cy="1195467"/>
          </a:xfrm>
          <a:prstGeom prst="ellipse">
            <a:avLst/>
          </a:prstGeom>
          <a:solidFill>
            <a:schemeClr val="accent4">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Graphic 8" descr="Users with solid fill">
            <a:extLst>
              <a:ext uri="{FF2B5EF4-FFF2-40B4-BE49-F238E27FC236}">
                <a16:creationId xmlns:a16="http://schemas.microsoft.com/office/drawing/2014/main" id="{385D7B71-FD43-DD35-77E5-BEA9B9D6783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600201" y="2406566"/>
            <a:ext cx="914400" cy="914400"/>
          </a:xfrm>
          <a:prstGeom prst="rect">
            <a:avLst/>
          </a:prstGeom>
        </p:spPr>
      </p:pic>
      <p:sp>
        <p:nvSpPr>
          <p:cNvPr id="11" name="TextBox 10">
            <a:extLst>
              <a:ext uri="{FF2B5EF4-FFF2-40B4-BE49-F238E27FC236}">
                <a16:creationId xmlns:a16="http://schemas.microsoft.com/office/drawing/2014/main" id="{31B4DD2F-364D-93C1-CB39-DA7C1EAC018C}"/>
              </a:ext>
            </a:extLst>
          </p:cNvPr>
          <p:cNvSpPr txBox="1"/>
          <p:nvPr/>
        </p:nvSpPr>
        <p:spPr>
          <a:xfrm>
            <a:off x="2716966" y="2632932"/>
            <a:ext cx="69741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Focus on transferrable skills increases human capital </a:t>
            </a:r>
          </a:p>
        </p:txBody>
      </p:sp>
      <p:sp>
        <p:nvSpPr>
          <p:cNvPr id="14" name="Rectangle: Rounded Corners 13">
            <a:extLst>
              <a:ext uri="{FF2B5EF4-FFF2-40B4-BE49-F238E27FC236}">
                <a16:creationId xmlns:a16="http://schemas.microsoft.com/office/drawing/2014/main" id="{AE0770EC-9AC5-6BDD-AA47-FBAD29F325B0}"/>
              </a:ext>
            </a:extLst>
          </p:cNvPr>
          <p:cNvSpPr/>
          <p:nvPr/>
        </p:nvSpPr>
        <p:spPr>
          <a:xfrm>
            <a:off x="2368445" y="3821574"/>
            <a:ext cx="8223354" cy="891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463B494A-1FB4-66EB-3155-48B214450FD5}"/>
              </a:ext>
            </a:extLst>
          </p:cNvPr>
          <p:cNvSpPr/>
          <p:nvPr/>
        </p:nvSpPr>
        <p:spPr>
          <a:xfrm>
            <a:off x="1461542" y="3663867"/>
            <a:ext cx="1191718" cy="1195467"/>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1E051162-EB8F-1C3D-AE51-0A512CAAF04E}"/>
              </a:ext>
            </a:extLst>
          </p:cNvPr>
          <p:cNvSpPr txBox="1"/>
          <p:nvPr/>
        </p:nvSpPr>
        <p:spPr>
          <a:xfrm>
            <a:off x="2716966" y="3869614"/>
            <a:ext cx="787483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Wraparound services may help to dismantle discriminatory barriers</a:t>
            </a:r>
          </a:p>
        </p:txBody>
      </p:sp>
      <p:graphicFrame>
        <p:nvGraphicFramePr>
          <p:cNvPr id="18" name="Table 29">
            <a:extLst>
              <a:ext uri="{FF2B5EF4-FFF2-40B4-BE49-F238E27FC236}">
                <a16:creationId xmlns:a16="http://schemas.microsoft.com/office/drawing/2014/main" id="{544F53DE-B54E-6DAD-94F4-D0BE6C0ADA02}"/>
              </a:ext>
            </a:extLst>
          </p:cNvPr>
          <p:cNvGraphicFramePr>
            <a:graphicFrameLocks noGrp="1"/>
          </p:cNvGraphicFramePr>
          <p:nvPr>
            <p:extLst/>
          </p:nvPr>
        </p:nvGraphicFramePr>
        <p:xfrm>
          <a:off x="919844" y="1552287"/>
          <a:ext cx="7218947" cy="240632"/>
        </p:xfrm>
        <a:graphic>
          <a:graphicData uri="http://schemas.openxmlformats.org/drawingml/2006/table">
            <a:tbl>
              <a:tblPr firstRow="1" bandRow="1">
                <a:tableStyleId>{93296810-A885-4BE3-A3E7-6D5BEEA58F35}</a:tableStyleId>
              </a:tblPr>
              <a:tblGrid>
                <a:gridCol w="7218947">
                  <a:extLst>
                    <a:ext uri="{9D8B030D-6E8A-4147-A177-3AD203B41FA5}">
                      <a16:colId xmlns:a16="http://schemas.microsoft.com/office/drawing/2014/main" val="89904496"/>
                    </a:ext>
                  </a:extLst>
                </a:gridCol>
              </a:tblGrid>
              <a:tr h="2406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spc="300" dirty="0">
                        <a:latin typeface="Muli" panose="00000500000000000000"/>
                        <a:cs typeface="Arial" panose="020B0604020202020204" pitchFamily="34" charset="0"/>
                      </a:endParaRPr>
                    </a:p>
                  </a:txBody>
                  <a:tcPr marL="72189" marR="72189" marT="36095" marB="36095"/>
                </a:tc>
                <a:extLst>
                  <a:ext uri="{0D108BD9-81ED-4DB2-BD59-A6C34878D82A}">
                    <a16:rowId xmlns:a16="http://schemas.microsoft.com/office/drawing/2014/main" val="4179947783"/>
                  </a:ext>
                </a:extLst>
              </a:tr>
            </a:tbl>
          </a:graphicData>
        </a:graphic>
      </p:graphicFrame>
      <p:sp>
        <p:nvSpPr>
          <p:cNvPr id="20" name="Rectangle: Rounded Corners 19">
            <a:extLst>
              <a:ext uri="{FF2B5EF4-FFF2-40B4-BE49-F238E27FC236}">
                <a16:creationId xmlns:a16="http://schemas.microsoft.com/office/drawing/2014/main" id="{F103BFBC-1492-C888-7EC4-7A1C583081F0}"/>
              </a:ext>
            </a:extLst>
          </p:cNvPr>
          <p:cNvSpPr/>
          <p:nvPr/>
        </p:nvSpPr>
        <p:spPr>
          <a:xfrm>
            <a:off x="2368445" y="5224619"/>
            <a:ext cx="8223354" cy="89122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2367B039-2D30-5F8F-DEEB-45C4B7BE7D43}"/>
              </a:ext>
            </a:extLst>
          </p:cNvPr>
          <p:cNvSpPr/>
          <p:nvPr/>
        </p:nvSpPr>
        <p:spPr>
          <a:xfrm>
            <a:off x="1461542" y="5065081"/>
            <a:ext cx="1191718" cy="1195467"/>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99B0060C-B25A-337C-9F77-9FE7B6A4BA5E}"/>
              </a:ext>
            </a:extLst>
          </p:cNvPr>
          <p:cNvSpPr txBox="1"/>
          <p:nvPr/>
        </p:nvSpPr>
        <p:spPr>
          <a:xfrm>
            <a:off x="2716965" y="5259595"/>
            <a:ext cx="78748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Providers are more attuned to changes in demand for different skills and can adapt programs accordingly</a:t>
            </a:r>
          </a:p>
        </p:txBody>
      </p:sp>
      <p:pic>
        <p:nvPicPr>
          <p:cNvPr id="25" name="Graphic 24" descr="Warning with solid fill">
            <a:extLst>
              <a:ext uri="{FF2B5EF4-FFF2-40B4-BE49-F238E27FC236}">
                <a16:creationId xmlns:a16="http://schemas.microsoft.com/office/drawing/2014/main" id="{F6D320F9-5DB6-7687-E671-9A628F5944C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662035" y="3788179"/>
            <a:ext cx="790732" cy="790732"/>
          </a:xfrm>
          <a:prstGeom prst="rect">
            <a:avLst/>
          </a:prstGeom>
        </p:spPr>
      </p:pic>
      <p:pic>
        <p:nvPicPr>
          <p:cNvPr id="27" name="Graphic 26" descr="Magnifying glass with solid fill">
            <a:extLst>
              <a:ext uri="{FF2B5EF4-FFF2-40B4-BE49-F238E27FC236}">
                <a16:creationId xmlns:a16="http://schemas.microsoft.com/office/drawing/2014/main" id="{92F948B9-5758-B8A4-AAFF-3AB43F6AD29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638218" y="5243629"/>
            <a:ext cx="790731" cy="790731"/>
          </a:xfrm>
          <a:prstGeom prst="rect">
            <a:avLst/>
          </a:prstGeom>
        </p:spPr>
      </p:pic>
    </p:spTree>
    <p:extLst>
      <p:ext uri="{BB962C8B-B14F-4D97-AF65-F5344CB8AC3E}">
        <p14:creationId xmlns:p14="http://schemas.microsoft.com/office/powerpoint/2010/main" val="3445867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00" y="493833"/>
            <a:ext cx="11776400" cy="2736800"/>
          </a:xfrm>
          <a:prstGeom prst="rect">
            <a:avLst/>
          </a:prstGeom>
        </p:spPr>
        <p:txBody>
          <a:bodyPr spcFirstLastPara="1" wrap="square" lIns="121900" tIns="121900" rIns="121900" bIns="121900" anchor="b" anchorCtr="0">
            <a:noAutofit/>
          </a:bodyPr>
          <a:lstStyle/>
          <a:p>
            <a:pPr>
              <a:buSzPts val="990"/>
            </a:pPr>
            <a:r>
              <a:rPr lang="en" sz="4107"/>
              <a:t>Impact Variation in Sectoral Job Training: Evidence from Year Up</a:t>
            </a:r>
            <a:endParaRPr sz="4107"/>
          </a:p>
        </p:txBody>
      </p:sp>
      <p:sp>
        <p:nvSpPr>
          <p:cNvPr id="55" name="Google Shape;55;p13"/>
          <p:cNvSpPr txBox="1"/>
          <p:nvPr/>
        </p:nvSpPr>
        <p:spPr>
          <a:xfrm>
            <a:off x="415600" y="3880433"/>
            <a:ext cx="11360800" cy="1056800"/>
          </a:xfrm>
          <a:prstGeom prst="rect">
            <a:avLst/>
          </a:prstGeom>
          <a:noFill/>
          <a:ln>
            <a:noFill/>
          </a:ln>
        </p:spPr>
        <p:txBody>
          <a:bodyPr spcFirstLastPara="1" wrap="square" lIns="121900" tIns="121900" rIns="121900" bIns="121900" anchor="t" anchorCtr="0">
            <a:normAutofit/>
          </a:bodyPr>
          <a:lstStyle/>
          <a:p>
            <a:pPr algn="ctr" defTabSz="1219170">
              <a:lnSpc>
                <a:spcPct val="60000"/>
              </a:lnSpc>
              <a:buClr>
                <a:srgbClr val="000000"/>
              </a:buClr>
            </a:pPr>
            <a:r>
              <a:rPr lang="en" sz="2239" b="1" kern="0">
                <a:solidFill>
                  <a:srgbClr val="595959"/>
                </a:solidFill>
                <a:latin typeface="Arial"/>
                <a:cs typeface="Arial"/>
                <a:sym typeface="Arial"/>
              </a:rPr>
              <a:t>Kadeem Noray, NBER &amp; Harvard University</a:t>
            </a:r>
            <a:endParaRPr sz="2239" b="1" kern="0">
              <a:solidFill>
                <a:srgbClr val="595959"/>
              </a:solidFill>
              <a:latin typeface="Arial"/>
              <a:cs typeface="Arial"/>
              <a:sym typeface="Arial"/>
            </a:endParaRPr>
          </a:p>
          <a:p>
            <a:pPr algn="ctr" defTabSz="1219170">
              <a:lnSpc>
                <a:spcPct val="60000"/>
              </a:lnSpc>
              <a:buClr>
                <a:srgbClr val="000000"/>
              </a:buClr>
            </a:pPr>
            <a:endParaRPr sz="2239" kern="0">
              <a:solidFill>
                <a:srgbClr val="595959"/>
              </a:solidFill>
              <a:latin typeface="Arial"/>
              <a:cs typeface="Arial"/>
              <a:sym typeface="Arial"/>
            </a:endParaRPr>
          </a:p>
          <a:p>
            <a:pPr algn="ctr" defTabSz="1219170">
              <a:lnSpc>
                <a:spcPct val="60000"/>
              </a:lnSpc>
              <a:buClr>
                <a:srgbClr val="000000"/>
              </a:buClr>
            </a:pPr>
            <a:r>
              <a:rPr lang="en" sz="2239" kern="0">
                <a:solidFill>
                  <a:srgbClr val="595959"/>
                </a:solidFill>
                <a:latin typeface="Arial"/>
                <a:cs typeface="Arial"/>
                <a:sym typeface="Arial"/>
              </a:rPr>
              <a:t>Namrata Narain, Harvard University</a:t>
            </a:r>
            <a:endParaRPr sz="2239" kern="0">
              <a:solidFill>
                <a:srgbClr val="595959"/>
              </a:solidFill>
              <a:latin typeface="Arial"/>
              <a:cs typeface="Arial"/>
              <a:sym typeface="Arial"/>
            </a:endParaRPr>
          </a:p>
        </p:txBody>
      </p:sp>
    </p:spTree>
    <p:extLst>
      <p:ext uri="{BB962C8B-B14F-4D97-AF65-F5344CB8AC3E}">
        <p14:creationId xmlns:p14="http://schemas.microsoft.com/office/powerpoint/2010/main" val="31509640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15600" y="376084"/>
            <a:ext cx="11360800" cy="763600"/>
          </a:xfrm>
          <a:prstGeom prst="rect">
            <a:avLst/>
          </a:prstGeom>
        </p:spPr>
        <p:txBody>
          <a:bodyPr spcFirstLastPara="1" wrap="square" lIns="121900" tIns="121900" rIns="121900" bIns="121900" anchor="t" anchorCtr="0">
            <a:normAutofit/>
          </a:bodyPr>
          <a:lstStyle/>
          <a:p>
            <a:r>
              <a:rPr lang="en"/>
              <a:t>Can Job Training Help the Most Disadvantaged?</a:t>
            </a:r>
            <a:endParaRPr/>
          </a:p>
        </p:txBody>
      </p:sp>
      <p:sp>
        <p:nvSpPr>
          <p:cNvPr id="61" name="Google Shape;61;p14"/>
          <p:cNvSpPr txBox="1">
            <a:spLocks noGrp="1"/>
          </p:cNvSpPr>
          <p:nvPr>
            <p:ph type="body" idx="1"/>
          </p:nvPr>
        </p:nvSpPr>
        <p:spPr>
          <a:xfrm>
            <a:off x="415600" y="1160717"/>
            <a:ext cx="11360800" cy="5321200"/>
          </a:xfrm>
          <a:prstGeom prst="rect">
            <a:avLst/>
          </a:prstGeom>
        </p:spPr>
        <p:txBody>
          <a:bodyPr spcFirstLastPara="1" wrap="square" lIns="121900" tIns="121900" rIns="121900" bIns="121900" anchor="t" anchorCtr="0">
            <a:normAutofit/>
          </a:bodyPr>
          <a:lstStyle/>
          <a:p>
            <a:pPr>
              <a:lnSpc>
                <a:spcPct val="100000"/>
              </a:lnSpc>
            </a:pPr>
            <a:r>
              <a:rPr lang="en"/>
              <a:t>Context: ↓ income mobility + low earnings growth for the poor</a:t>
            </a:r>
            <a:endParaRPr/>
          </a:p>
          <a:p>
            <a:pPr>
              <a:lnSpc>
                <a:spcPct val="100000"/>
              </a:lnSpc>
              <a:spcBef>
                <a:spcPts val="1333"/>
              </a:spcBef>
            </a:pPr>
            <a:r>
              <a:rPr lang="en"/>
              <a:t>Can job-training be a bridge to opportunity for those who are stuck?</a:t>
            </a:r>
            <a:endParaRPr/>
          </a:p>
          <a:p>
            <a:pPr lvl="1">
              <a:lnSpc>
                <a:spcPct val="100000"/>
              </a:lnSpc>
            </a:pPr>
            <a:r>
              <a:rPr lang="en"/>
              <a:t>Impacts from job-training are underwhelming (Card, Kluve, &amp; Weber, 2018)</a:t>
            </a:r>
            <a:endParaRPr/>
          </a:p>
          <a:p>
            <a:pPr lvl="1">
              <a:lnSpc>
                <a:spcPct val="100000"/>
              </a:lnSpc>
            </a:pPr>
            <a:r>
              <a:rPr lang="en" b="1" i="1"/>
              <a:t>Sectoral</a:t>
            </a:r>
            <a:r>
              <a:rPr lang="en" i="1"/>
              <a:t> </a:t>
            </a:r>
            <a:r>
              <a:rPr lang="en"/>
              <a:t>job training, however, is more promising (Katz et al. 2022)</a:t>
            </a:r>
            <a:endParaRPr/>
          </a:p>
          <a:p>
            <a:pPr>
              <a:lnSpc>
                <a:spcPct val="100000"/>
              </a:lnSpc>
              <a:spcBef>
                <a:spcPts val="1333"/>
              </a:spcBef>
            </a:pPr>
            <a:r>
              <a:rPr lang="en"/>
              <a:t>But, little is known about </a:t>
            </a:r>
            <a:r>
              <a:rPr lang="en" b="1" u="sng"/>
              <a:t>who</a:t>
            </a:r>
            <a:r>
              <a:rPr lang="en"/>
              <a:t> these program work for or </a:t>
            </a:r>
            <a:r>
              <a:rPr lang="en" b="1" u="sng"/>
              <a:t>why</a:t>
            </a:r>
            <a:r>
              <a:rPr lang="en"/>
              <a:t>?</a:t>
            </a:r>
            <a:endParaRPr/>
          </a:p>
          <a:p>
            <a:pPr>
              <a:lnSpc>
                <a:spcPct val="100000"/>
              </a:lnSpc>
              <a:spcBef>
                <a:spcPts val="1333"/>
              </a:spcBef>
            </a:pPr>
            <a:r>
              <a:rPr lang="en"/>
              <a:t>Determines the extent to which they can help the </a:t>
            </a:r>
            <a:r>
              <a:rPr lang="en" b="1" u="sng"/>
              <a:t>most disadvantaged</a:t>
            </a:r>
            <a:endParaRPr b="1" u="sng"/>
          </a:p>
        </p:txBody>
      </p:sp>
    </p:spTree>
    <p:extLst>
      <p:ext uri="{BB962C8B-B14F-4D97-AF65-F5344CB8AC3E}">
        <p14:creationId xmlns:p14="http://schemas.microsoft.com/office/powerpoint/2010/main" val="33069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29200" y="411217"/>
            <a:ext cx="11360800" cy="763600"/>
          </a:xfrm>
          <a:prstGeom prst="rect">
            <a:avLst/>
          </a:prstGeom>
        </p:spPr>
        <p:txBody>
          <a:bodyPr spcFirstLastPara="1" wrap="square" lIns="121900" tIns="121900" rIns="121900" bIns="121900" anchor="t" anchorCtr="0">
            <a:normAutofit/>
          </a:bodyPr>
          <a:lstStyle/>
          <a:p>
            <a:r>
              <a:rPr lang="en"/>
              <a:t>This Project</a:t>
            </a:r>
            <a:endParaRPr/>
          </a:p>
        </p:txBody>
      </p:sp>
      <p:sp>
        <p:nvSpPr>
          <p:cNvPr id="67" name="Google Shape;67;p15"/>
          <p:cNvSpPr txBox="1">
            <a:spLocks noGrp="1"/>
          </p:cNvSpPr>
          <p:nvPr>
            <p:ph type="body" idx="1"/>
          </p:nvPr>
        </p:nvSpPr>
        <p:spPr>
          <a:xfrm>
            <a:off x="402000" y="1073184"/>
            <a:ext cx="11360800" cy="5373600"/>
          </a:xfrm>
          <a:prstGeom prst="rect">
            <a:avLst/>
          </a:prstGeom>
        </p:spPr>
        <p:txBody>
          <a:bodyPr spcFirstLastPara="1" wrap="square" lIns="121900" tIns="121900" rIns="121900" bIns="121900" anchor="t" anchorCtr="0">
            <a:normAutofit/>
          </a:bodyPr>
          <a:lstStyle/>
          <a:p>
            <a:pPr marL="0" indent="0">
              <a:buNone/>
            </a:pPr>
            <a:r>
              <a:rPr lang="en"/>
              <a:t>Setting:</a:t>
            </a:r>
            <a:endParaRPr/>
          </a:p>
          <a:p>
            <a:r>
              <a:rPr lang="en"/>
              <a:t>Use RCT of Year Up to study impact variation and mechanisms</a:t>
            </a:r>
            <a:endParaRPr>
              <a:highlight>
                <a:srgbClr val="FFFF00"/>
              </a:highlight>
            </a:endParaRPr>
          </a:p>
          <a:p>
            <a:pPr lvl="1"/>
            <a:r>
              <a:rPr lang="en"/>
              <a:t>Sites: Atlanta, Boston, Chicago, NYC, Providence, San Francisco, San Jose, Seattle, and DC</a:t>
            </a:r>
            <a:endParaRPr>
              <a:highlight>
                <a:srgbClr val="FFFF00"/>
              </a:highlight>
            </a:endParaRPr>
          </a:p>
          <a:p>
            <a:pPr marL="0" indent="0">
              <a:spcBef>
                <a:spcPts val="1333"/>
              </a:spcBef>
              <a:buNone/>
            </a:pPr>
            <a:r>
              <a:rPr lang="en"/>
              <a:t>Methods &amp; Findings:</a:t>
            </a:r>
            <a:endParaRPr/>
          </a:p>
          <a:p>
            <a:pPr>
              <a:buAutoNum type="arabicPeriod"/>
            </a:pPr>
            <a:r>
              <a:rPr lang="en"/>
              <a:t>Use machine learning to estimate variation in three-year earnings impacts</a:t>
            </a:r>
            <a:endParaRPr/>
          </a:p>
          <a:p>
            <a:pPr lvl="1"/>
            <a:r>
              <a:rPr lang="en" b="1"/>
              <a:t>Finding 1</a:t>
            </a:r>
            <a:r>
              <a:rPr lang="en"/>
              <a:t>: Large impact heterogeneity (top ⅕ gets </a:t>
            </a:r>
            <a:r>
              <a:rPr lang="en" b="1" i="1"/>
              <a:t>3x earnings boost</a:t>
            </a:r>
            <a:r>
              <a:rPr lang="en"/>
              <a:t> relative to bottom ⅕)</a:t>
            </a:r>
            <a:endParaRPr/>
          </a:p>
          <a:p>
            <a:pPr lvl="1"/>
            <a:r>
              <a:rPr lang="en" b="1"/>
              <a:t>Finding 2</a:t>
            </a:r>
            <a:r>
              <a:rPr lang="en"/>
              <a:t>: Lowest impact group are disproportionately </a:t>
            </a:r>
            <a:r>
              <a:rPr lang="en" b="1" i="1"/>
              <a:t>black, female, and poor</a:t>
            </a:r>
            <a:endParaRPr b="1" i="1"/>
          </a:p>
          <a:p>
            <a:pPr>
              <a:spcBef>
                <a:spcPts val="1333"/>
              </a:spcBef>
              <a:buAutoNum type="arabicPeriod"/>
            </a:pPr>
            <a:r>
              <a:rPr lang="en"/>
              <a:t>Study explanations of earnings impact variation</a:t>
            </a:r>
            <a:endParaRPr/>
          </a:p>
          <a:p>
            <a:pPr lvl="1">
              <a:spcAft>
                <a:spcPts val="1333"/>
              </a:spcAft>
            </a:pPr>
            <a:r>
              <a:rPr lang="en" b="1"/>
              <a:t>Finding 3</a:t>
            </a:r>
            <a:r>
              <a:rPr lang="en"/>
              <a:t>: Impact explained by changes in </a:t>
            </a:r>
            <a:r>
              <a:rPr lang="en" b="1" i="1"/>
              <a:t>job sector</a:t>
            </a:r>
            <a:r>
              <a:rPr lang="en"/>
              <a:t>, not </a:t>
            </a:r>
            <a:r>
              <a:rPr lang="en" i="1" u="sng"/>
              <a:t>measured</a:t>
            </a:r>
            <a:r>
              <a:rPr lang="en"/>
              <a:t> skills</a:t>
            </a:r>
            <a:endParaRPr/>
          </a:p>
        </p:txBody>
      </p:sp>
    </p:spTree>
    <p:extLst>
      <p:ext uri="{BB962C8B-B14F-4D97-AF65-F5344CB8AC3E}">
        <p14:creationId xmlns:p14="http://schemas.microsoft.com/office/powerpoint/2010/main" val="242996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6"/>
          <p:cNvPicPr preferRelativeResize="0"/>
          <p:nvPr/>
        </p:nvPicPr>
        <p:blipFill rotWithShape="1">
          <a:blip r:embed="rId3">
            <a:alphaModFix/>
          </a:blip>
          <a:srcRect t="5606"/>
          <a:stretch/>
        </p:blipFill>
        <p:spPr>
          <a:xfrm>
            <a:off x="2439411" y="2026067"/>
            <a:ext cx="2530208" cy="1253051"/>
          </a:xfrm>
          <a:prstGeom prst="rect">
            <a:avLst/>
          </a:prstGeom>
          <a:noFill/>
          <a:ln w="9525" cap="flat" cmpd="sng">
            <a:solidFill>
              <a:srgbClr val="FF0000"/>
            </a:solidFill>
            <a:prstDash val="dash"/>
            <a:round/>
            <a:headEnd type="none" w="sm" len="sm"/>
            <a:tailEnd type="none" w="sm" len="sm"/>
          </a:ln>
        </p:spPr>
      </p:pic>
      <p:sp>
        <p:nvSpPr>
          <p:cNvPr id="73" name="Google Shape;73;p16"/>
          <p:cNvSpPr/>
          <p:nvPr/>
        </p:nvSpPr>
        <p:spPr>
          <a:xfrm>
            <a:off x="2439384" y="2026101"/>
            <a:ext cx="2530400" cy="12528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867" kern="0">
                <a:solidFill>
                  <a:srgbClr val="FFFFFF"/>
                </a:solidFill>
                <a:latin typeface="Arial"/>
                <a:cs typeface="Arial"/>
                <a:sym typeface="Arial"/>
              </a:rPr>
              <a:t>Estimating the Causal Forest</a:t>
            </a:r>
            <a:endParaRPr sz="1867" kern="0">
              <a:solidFill>
                <a:srgbClr val="FFFFFF"/>
              </a:solidFill>
              <a:latin typeface="Arial"/>
              <a:cs typeface="Arial"/>
              <a:sym typeface="Arial"/>
            </a:endParaRPr>
          </a:p>
        </p:txBody>
      </p:sp>
      <p:sp>
        <p:nvSpPr>
          <p:cNvPr id="74" name="Google Shape;74;p16"/>
          <p:cNvSpPr/>
          <p:nvPr/>
        </p:nvSpPr>
        <p:spPr>
          <a:xfrm>
            <a:off x="7696200" y="1015251"/>
            <a:ext cx="1590800" cy="6040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600" kern="0">
                <a:solidFill>
                  <a:srgbClr val="000000"/>
                </a:solidFill>
                <a:latin typeface="Arial"/>
                <a:cs typeface="Arial"/>
                <a:sym typeface="Arial"/>
              </a:rPr>
              <a:t>Hold-Out Sample</a:t>
            </a:r>
            <a:endParaRPr sz="1600" kern="0">
              <a:solidFill>
                <a:srgbClr val="000000"/>
              </a:solidFill>
              <a:latin typeface="Arial"/>
              <a:cs typeface="Arial"/>
              <a:sym typeface="Arial"/>
            </a:endParaRPr>
          </a:p>
        </p:txBody>
      </p:sp>
      <p:sp>
        <p:nvSpPr>
          <p:cNvPr id="75" name="Google Shape;75;p16"/>
          <p:cNvSpPr/>
          <p:nvPr/>
        </p:nvSpPr>
        <p:spPr>
          <a:xfrm>
            <a:off x="5156200" y="8"/>
            <a:ext cx="1879600" cy="8772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600" kern="0">
                <a:solidFill>
                  <a:srgbClr val="000000"/>
                </a:solidFill>
                <a:latin typeface="Arial"/>
                <a:cs typeface="Arial"/>
                <a:sym typeface="Arial"/>
              </a:rPr>
              <a:t>Full RCT Sample</a:t>
            </a:r>
            <a:endParaRPr sz="1600" kern="0">
              <a:solidFill>
                <a:srgbClr val="000000"/>
              </a:solidFill>
              <a:latin typeface="Arial"/>
              <a:cs typeface="Arial"/>
              <a:sym typeface="Arial"/>
            </a:endParaRPr>
          </a:p>
        </p:txBody>
      </p:sp>
      <p:sp>
        <p:nvSpPr>
          <p:cNvPr id="76" name="Google Shape;76;p16"/>
          <p:cNvSpPr/>
          <p:nvPr/>
        </p:nvSpPr>
        <p:spPr>
          <a:xfrm rot="10800000">
            <a:off x="3492500" y="330200"/>
            <a:ext cx="1524000" cy="609600"/>
          </a:xfrm>
          <a:prstGeom prst="bentUpArrow">
            <a:avLst>
              <a:gd name="adj1" fmla="val 37055"/>
              <a:gd name="adj2" fmla="val 28775"/>
              <a:gd name="adj3" fmla="val 25000"/>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77" name="Google Shape;77;p16"/>
          <p:cNvSpPr/>
          <p:nvPr/>
        </p:nvSpPr>
        <p:spPr>
          <a:xfrm rot="-5405078" flipH="1">
            <a:off x="3569200" y="1642117"/>
            <a:ext cx="270800" cy="376000"/>
          </a:xfrm>
          <a:prstGeom prst="rightArrow">
            <a:avLst>
              <a:gd name="adj1" fmla="val 50000"/>
              <a:gd name="adj2" fmla="val 50000"/>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78;p16"/>
          <p:cNvSpPr/>
          <p:nvPr/>
        </p:nvSpPr>
        <p:spPr>
          <a:xfrm rot="-5405932" flipH="1">
            <a:off x="7564399" y="2433933"/>
            <a:ext cx="1854403" cy="376000"/>
          </a:xfrm>
          <a:prstGeom prst="rightArrow">
            <a:avLst>
              <a:gd name="adj1" fmla="val 50000"/>
              <a:gd name="adj2" fmla="val 50000"/>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79;p16"/>
          <p:cNvSpPr/>
          <p:nvPr/>
        </p:nvSpPr>
        <p:spPr>
          <a:xfrm>
            <a:off x="7112400" y="3624600"/>
            <a:ext cx="2758400" cy="16064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600" b="1" u="sng" kern="0">
                <a:solidFill>
                  <a:srgbClr val="000000"/>
                </a:solidFill>
                <a:latin typeface="Arial"/>
                <a:cs typeface="Arial"/>
                <a:sym typeface="Arial"/>
              </a:rPr>
              <a:t>Validation</a:t>
            </a:r>
            <a:endParaRPr sz="1600" b="1" u="sng" kern="0">
              <a:solidFill>
                <a:srgbClr val="000000"/>
              </a:solidFill>
              <a:latin typeface="Arial"/>
              <a:cs typeface="Arial"/>
              <a:sym typeface="Arial"/>
            </a:endParaRPr>
          </a:p>
          <a:p>
            <a:pPr algn="ctr" defTabSz="1219170">
              <a:buClr>
                <a:srgbClr val="000000"/>
              </a:buClr>
            </a:pPr>
            <a:r>
              <a:rPr lang="en" sz="1600" kern="0">
                <a:solidFill>
                  <a:srgbClr val="000000"/>
                </a:solidFill>
                <a:latin typeface="Arial"/>
                <a:cs typeface="Arial"/>
                <a:sym typeface="Arial"/>
              </a:rPr>
              <a:t>Predict impacts for Hold-Out Sample </a:t>
            </a:r>
            <a:endParaRPr sz="1600" kern="0">
              <a:solidFill>
                <a:srgbClr val="000000"/>
              </a:solidFill>
              <a:latin typeface="Arial"/>
              <a:cs typeface="Arial"/>
              <a:sym typeface="Arial"/>
            </a:endParaRPr>
          </a:p>
          <a:p>
            <a:pPr algn="ctr" defTabSz="1219170">
              <a:buClr>
                <a:srgbClr val="000000"/>
              </a:buClr>
            </a:pPr>
            <a:endParaRPr sz="1600" kern="0">
              <a:solidFill>
                <a:srgbClr val="000000"/>
              </a:solidFill>
              <a:latin typeface="Arial"/>
              <a:cs typeface="Arial"/>
              <a:sym typeface="Arial"/>
            </a:endParaRPr>
          </a:p>
          <a:p>
            <a:pPr algn="ctr" defTabSz="1219170">
              <a:buClr>
                <a:srgbClr val="000000"/>
              </a:buClr>
            </a:pPr>
            <a:r>
              <a:rPr lang="en" sz="1600" kern="0">
                <a:solidFill>
                  <a:srgbClr val="000000"/>
                </a:solidFill>
                <a:latin typeface="Arial"/>
                <a:cs typeface="Arial"/>
                <a:sym typeface="Arial"/>
              </a:rPr>
              <a:t>Verify predictions are correlated with actual impacts</a:t>
            </a:r>
            <a:endParaRPr sz="1600" kern="0">
              <a:solidFill>
                <a:srgbClr val="000000"/>
              </a:solidFill>
              <a:latin typeface="Arial"/>
              <a:cs typeface="Arial"/>
              <a:sym typeface="Arial"/>
            </a:endParaRPr>
          </a:p>
        </p:txBody>
      </p:sp>
      <p:sp>
        <p:nvSpPr>
          <p:cNvPr id="80" name="Google Shape;80;p16"/>
          <p:cNvSpPr/>
          <p:nvPr/>
        </p:nvSpPr>
        <p:spPr>
          <a:xfrm>
            <a:off x="2607119" y="3685917"/>
            <a:ext cx="2194800" cy="1496400"/>
          </a:xfrm>
          <a:prstGeom prst="ellipse">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867" b="1" u="sng" kern="0">
                <a:solidFill>
                  <a:srgbClr val="000000"/>
                </a:solidFill>
                <a:latin typeface="Arial"/>
                <a:cs typeface="Arial"/>
                <a:sym typeface="Arial"/>
              </a:rPr>
              <a:t>Output</a:t>
            </a:r>
            <a:endParaRPr sz="1867" b="1" u="sng" kern="0">
              <a:solidFill>
                <a:srgbClr val="000000"/>
              </a:solidFill>
              <a:latin typeface="Arial"/>
              <a:cs typeface="Arial"/>
              <a:sym typeface="Arial"/>
            </a:endParaRPr>
          </a:p>
          <a:p>
            <a:pPr algn="ctr" defTabSz="1219170">
              <a:buClr>
                <a:srgbClr val="000000"/>
              </a:buClr>
            </a:pPr>
            <a:r>
              <a:rPr lang="en" sz="1867" kern="0">
                <a:solidFill>
                  <a:srgbClr val="000000"/>
                </a:solidFill>
                <a:latin typeface="Arial"/>
                <a:cs typeface="Arial"/>
                <a:sym typeface="Arial"/>
              </a:rPr>
              <a:t>Function that predicts impacts</a:t>
            </a:r>
            <a:endParaRPr sz="1867" kern="0">
              <a:solidFill>
                <a:srgbClr val="000000"/>
              </a:solidFill>
              <a:latin typeface="Arial"/>
              <a:cs typeface="Arial"/>
              <a:sym typeface="Arial"/>
            </a:endParaRPr>
          </a:p>
        </p:txBody>
      </p:sp>
      <p:sp>
        <p:nvSpPr>
          <p:cNvPr id="81" name="Google Shape;81;p16"/>
          <p:cNvSpPr/>
          <p:nvPr/>
        </p:nvSpPr>
        <p:spPr>
          <a:xfrm rot="-5405078" flipH="1">
            <a:off x="3569216" y="3273500"/>
            <a:ext cx="270800" cy="376000"/>
          </a:xfrm>
          <a:prstGeom prst="rightArrow">
            <a:avLst>
              <a:gd name="adj1" fmla="val 50000"/>
              <a:gd name="adj2" fmla="val 50000"/>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82;p16"/>
          <p:cNvSpPr/>
          <p:nvPr/>
        </p:nvSpPr>
        <p:spPr>
          <a:xfrm rot="5300">
            <a:off x="5093616" y="4002733"/>
            <a:ext cx="1816003" cy="862800"/>
          </a:xfrm>
          <a:prstGeom prst="rightArrow">
            <a:avLst>
              <a:gd name="adj1" fmla="val 50000"/>
              <a:gd name="adj2" fmla="val 50000"/>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 sz="1867" kern="0">
                <a:solidFill>
                  <a:srgbClr val="000000"/>
                </a:solidFill>
                <a:latin typeface="Arial"/>
                <a:cs typeface="Arial"/>
                <a:sym typeface="Arial"/>
              </a:rPr>
              <a:t>Apply Forest</a:t>
            </a:r>
            <a:endParaRPr sz="1867" kern="0">
              <a:solidFill>
                <a:srgbClr val="000000"/>
              </a:solidFill>
              <a:latin typeface="Arial"/>
              <a:cs typeface="Arial"/>
              <a:sym typeface="Arial"/>
            </a:endParaRPr>
          </a:p>
        </p:txBody>
      </p:sp>
      <p:sp>
        <p:nvSpPr>
          <p:cNvPr id="83" name="Google Shape;83;p16"/>
          <p:cNvSpPr/>
          <p:nvPr/>
        </p:nvSpPr>
        <p:spPr>
          <a:xfrm>
            <a:off x="5156200" y="5747941"/>
            <a:ext cx="1879600" cy="8772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600" kern="0">
                <a:solidFill>
                  <a:srgbClr val="000000"/>
                </a:solidFill>
                <a:latin typeface="Arial"/>
                <a:cs typeface="Arial"/>
                <a:sym typeface="Arial"/>
              </a:rPr>
              <a:t>Predict for </a:t>
            </a:r>
            <a:endParaRPr sz="1600" kern="0">
              <a:solidFill>
                <a:srgbClr val="000000"/>
              </a:solidFill>
              <a:latin typeface="Arial"/>
              <a:cs typeface="Arial"/>
              <a:sym typeface="Arial"/>
            </a:endParaRPr>
          </a:p>
          <a:p>
            <a:pPr algn="ctr" defTabSz="1219170">
              <a:buClr>
                <a:srgbClr val="000000"/>
              </a:buClr>
            </a:pPr>
            <a:r>
              <a:rPr lang="en" sz="1600" kern="0">
                <a:solidFill>
                  <a:srgbClr val="000000"/>
                </a:solidFill>
                <a:latin typeface="Arial"/>
                <a:cs typeface="Arial"/>
                <a:sym typeface="Arial"/>
              </a:rPr>
              <a:t>Full RCT Sample</a:t>
            </a:r>
            <a:endParaRPr sz="1600" kern="0">
              <a:solidFill>
                <a:srgbClr val="000000"/>
              </a:solidFill>
              <a:latin typeface="Arial"/>
              <a:cs typeface="Arial"/>
              <a:sym typeface="Arial"/>
            </a:endParaRPr>
          </a:p>
        </p:txBody>
      </p:sp>
      <p:sp>
        <p:nvSpPr>
          <p:cNvPr id="84" name="Google Shape;84;p16"/>
          <p:cNvSpPr/>
          <p:nvPr/>
        </p:nvSpPr>
        <p:spPr>
          <a:xfrm rot="5400000">
            <a:off x="3737433" y="5147533"/>
            <a:ext cx="1200000" cy="1512400"/>
          </a:xfrm>
          <a:prstGeom prst="bentUpArrow">
            <a:avLst>
              <a:gd name="adj1" fmla="val 32822"/>
              <a:gd name="adj2" fmla="val 28775"/>
              <a:gd name="adj3" fmla="val 25000"/>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85" name="Google Shape;85;p16"/>
          <p:cNvSpPr/>
          <p:nvPr/>
        </p:nvSpPr>
        <p:spPr>
          <a:xfrm>
            <a:off x="2909200" y="1015251"/>
            <a:ext cx="1590800" cy="6040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600" kern="0">
                <a:solidFill>
                  <a:srgbClr val="000000"/>
                </a:solidFill>
                <a:latin typeface="Arial"/>
                <a:cs typeface="Arial"/>
                <a:sym typeface="Arial"/>
              </a:rPr>
              <a:t>Forest Sample</a:t>
            </a:r>
            <a:endParaRPr sz="1600" kern="0">
              <a:solidFill>
                <a:srgbClr val="000000"/>
              </a:solidFill>
              <a:latin typeface="Arial"/>
              <a:cs typeface="Arial"/>
              <a:sym typeface="Arial"/>
            </a:endParaRPr>
          </a:p>
        </p:txBody>
      </p:sp>
      <p:sp>
        <p:nvSpPr>
          <p:cNvPr id="86" name="Google Shape;86;p16"/>
          <p:cNvSpPr/>
          <p:nvPr/>
        </p:nvSpPr>
        <p:spPr>
          <a:xfrm rot="10800000" flipH="1">
            <a:off x="7175500" y="330200"/>
            <a:ext cx="1524000" cy="609600"/>
          </a:xfrm>
          <a:prstGeom prst="bentUpArrow">
            <a:avLst>
              <a:gd name="adj1" fmla="val 37055"/>
              <a:gd name="adj2" fmla="val 28775"/>
              <a:gd name="adj3" fmla="val 25000"/>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87" name="Google Shape;87;p16"/>
          <p:cNvSpPr txBox="1"/>
          <p:nvPr/>
        </p:nvSpPr>
        <p:spPr>
          <a:xfrm>
            <a:off x="3492500" y="5907000"/>
            <a:ext cx="1663600" cy="3428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100"/>
            </a:pPr>
            <a:r>
              <a:rPr lang="en" sz="1867" kern="0">
                <a:solidFill>
                  <a:srgbClr val="000000"/>
                </a:solidFill>
                <a:latin typeface="Arial"/>
                <a:cs typeface="Arial"/>
                <a:sym typeface="Arial"/>
              </a:rPr>
              <a:t>Apply Forest</a:t>
            </a: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198137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fade">
                                      <p:cBhvr>
                                        <p:cTn id="29" dur="1000"/>
                                        <p:tgtEl>
                                          <p:spTgt spid="7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1"/>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8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8"/>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82"/>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7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84"/>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87"/>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8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1000"/>
                                        <p:tgtEl>
                                          <p:spTgt spid="74"/>
                                        </p:tgtEl>
                                      </p:cBhvr>
                                    </p:animEffect>
                                    <p:set>
                                      <p:cBhvr>
                                        <p:cTn id="56" dur="1" fill="hold">
                                          <p:stCondLst>
                                            <p:cond delay="1000"/>
                                          </p:stCondLst>
                                        </p:cTn>
                                        <p:tgtEl>
                                          <p:spTgt spid="74"/>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75"/>
                                        </p:tgtEl>
                                      </p:cBhvr>
                                    </p:animEffect>
                                    <p:set>
                                      <p:cBhvr>
                                        <p:cTn id="59" dur="1" fill="hold">
                                          <p:stCondLst>
                                            <p:cond delay="1000"/>
                                          </p:stCondLst>
                                        </p:cTn>
                                        <p:tgtEl>
                                          <p:spTgt spid="75"/>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76"/>
                                        </p:tgtEl>
                                      </p:cBhvr>
                                    </p:animEffect>
                                    <p:set>
                                      <p:cBhvr>
                                        <p:cTn id="62" dur="1" fill="hold">
                                          <p:stCondLst>
                                            <p:cond delay="1000"/>
                                          </p:stCondLst>
                                        </p:cTn>
                                        <p:tgtEl>
                                          <p:spTgt spid="7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900"/>
                                        <p:tgtEl>
                                          <p:spTgt spid="78"/>
                                        </p:tgtEl>
                                      </p:cBhvr>
                                    </p:animEffect>
                                    <p:set>
                                      <p:cBhvr>
                                        <p:cTn id="65" dur="1" fill="hold">
                                          <p:stCondLst>
                                            <p:cond delay="900"/>
                                          </p:stCondLst>
                                        </p:cTn>
                                        <p:tgtEl>
                                          <p:spTgt spid="78"/>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1000"/>
                                        <p:tgtEl>
                                          <p:spTgt spid="79"/>
                                        </p:tgtEl>
                                      </p:cBhvr>
                                    </p:animEffect>
                                    <p:set>
                                      <p:cBhvr>
                                        <p:cTn id="68" dur="1" fill="hold">
                                          <p:stCondLst>
                                            <p:cond delay="1000"/>
                                          </p:stCondLst>
                                        </p:cTn>
                                        <p:tgtEl>
                                          <p:spTgt spid="79"/>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1000"/>
                                        <p:tgtEl>
                                          <p:spTgt spid="80"/>
                                        </p:tgtEl>
                                      </p:cBhvr>
                                    </p:animEffect>
                                    <p:set>
                                      <p:cBhvr>
                                        <p:cTn id="71" dur="1" fill="hold">
                                          <p:stCondLst>
                                            <p:cond delay="1000"/>
                                          </p:stCondLst>
                                        </p:cTn>
                                        <p:tgtEl>
                                          <p:spTgt spid="80"/>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1000"/>
                                        <p:tgtEl>
                                          <p:spTgt spid="81"/>
                                        </p:tgtEl>
                                      </p:cBhvr>
                                    </p:animEffect>
                                    <p:set>
                                      <p:cBhvr>
                                        <p:cTn id="74" dur="1" fill="hold">
                                          <p:stCondLst>
                                            <p:cond delay="1000"/>
                                          </p:stCondLst>
                                        </p:cTn>
                                        <p:tgtEl>
                                          <p:spTgt spid="8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1000"/>
                                        <p:tgtEl>
                                          <p:spTgt spid="82"/>
                                        </p:tgtEl>
                                      </p:cBhvr>
                                    </p:animEffect>
                                    <p:set>
                                      <p:cBhvr>
                                        <p:cTn id="77" dur="1" fill="hold">
                                          <p:stCondLst>
                                            <p:cond delay="1000"/>
                                          </p:stCondLst>
                                        </p:cTn>
                                        <p:tgtEl>
                                          <p:spTgt spid="82"/>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1000"/>
                                        <p:tgtEl>
                                          <p:spTgt spid="84"/>
                                        </p:tgtEl>
                                      </p:cBhvr>
                                    </p:animEffect>
                                    <p:set>
                                      <p:cBhvr>
                                        <p:cTn id="80" dur="1" fill="hold">
                                          <p:stCondLst>
                                            <p:cond delay="1000"/>
                                          </p:stCondLst>
                                        </p:cTn>
                                        <p:tgtEl>
                                          <p:spTgt spid="84"/>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1000"/>
                                        <p:tgtEl>
                                          <p:spTgt spid="86"/>
                                        </p:tgtEl>
                                      </p:cBhvr>
                                    </p:animEffect>
                                    <p:set>
                                      <p:cBhvr>
                                        <p:cTn id="83" dur="1" fill="hold">
                                          <p:stCondLst>
                                            <p:cond delay="1000"/>
                                          </p:stCondLst>
                                        </p:cTn>
                                        <p:tgtEl>
                                          <p:spTgt spid="86"/>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1000"/>
                                        <p:tgtEl>
                                          <p:spTgt spid="83"/>
                                        </p:tgtEl>
                                      </p:cBhvr>
                                    </p:animEffect>
                                    <p:set>
                                      <p:cBhvr>
                                        <p:cTn id="86" dur="1" fill="hold">
                                          <p:stCondLst>
                                            <p:cond delay="1000"/>
                                          </p:stCondLst>
                                        </p:cTn>
                                        <p:tgtEl>
                                          <p:spTgt spid="83"/>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1000"/>
                                        <p:tgtEl>
                                          <p:spTgt spid="87"/>
                                        </p:tgtEl>
                                      </p:cBhvr>
                                    </p:animEffect>
                                    <p:set>
                                      <p:cBhvr>
                                        <p:cTn id="89" dur="1" fill="hold">
                                          <p:stCondLst>
                                            <p:cond delay="1000"/>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0" y="-16233"/>
            <a:ext cx="12192000" cy="763600"/>
          </a:xfrm>
          <a:prstGeom prst="rect">
            <a:avLst/>
          </a:prstGeom>
        </p:spPr>
        <p:txBody>
          <a:bodyPr spcFirstLastPara="1" wrap="square" lIns="121900" tIns="121900" rIns="121900" bIns="121900" anchor="t" anchorCtr="0">
            <a:normAutofit/>
          </a:bodyPr>
          <a:lstStyle/>
          <a:p>
            <a:r>
              <a:rPr lang="en"/>
              <a:t>Wide Variation in Quarterly Earnings Impacts</a:t>
            </a:r>
            <a:endParaRPr/>
          </a:p>
        </p:txBody>
      </p:sp>
      <p:pic>
        <p:nvPicPr>
          <p:cNvPr id="93" name="Google Shape;93;p17"/>
          <p:cNvPicPr preferRelativeResize="0"/>
          <p:nvPr/>
        </p:nvPicPr>
        <p:blipFill>
          <a:blip r:embed="rId3">
            <a:alphaModFix/>
          </a:blip>
          <a:stretch>
            <a:fillRect/>
          </a:stretch>
        </p:blipFill>
        <p:spPr>
          <a:xfrm>
            <a:off x="1714442" y="747368"/>
            <a:ext cx="8763109" cy="6110633"/>
          </a:xfrm>
          <a:prstGeom prst="rect">
            <a:avLst/>
          </a:prstGeom>
          <a:noFill/>
          <a:ln>
            <a:noFill/>
          </a:ln>
        </p:spPr>
      </p:pic>
      <p:sp>
        <p:nvSpPr>
          <p:cNvPr id="94" name="Google Shape;94;p17"/>
          <p:cNvSpPr/>
          <p:nvPr/>
        </p:nvSpPr>
        <p:spPr>
          <a:xfrm>
            <a:off x="2016000" y="5591500"/>
            <a:ext cx="646400" cy="612000"/>
          </a:xfrm>
          <a:prstGeom prst="ellipse">
            <a:avLst/>
          </a:prstGeom>
          <a:noFill/>
          <a:ln w="2857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380144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5114" y="128337"/>
            <a:ext cx="11028600" cy="4295640"/>
          </a:xfrm>
          <a:prstGeom prst="rect">
            <a:avLst/>
          </a:prstGeom>
        </p:spPr>
      </p:pic>
      <p:sp>
        <p:nvSpPr>
          <p:cNvPr id="3" name="Title 2"/>
          <p:cNvSpPr>
            <a:spLocks noGrp="1"/>
          </p:cNvSpPr>
          <p:nvPr>
            <p:ph type="title"/>
          </p:nvPr>
        </p:nvSpPr>
        <p:spPr>
          <a:xfrm>
            <a:off x="831850" y="4902367"/>
            <a:ext cx="10515600" cy="311317"/>
          </a:xfrm>
        </p:spPr>
        <p:txBody>
          <a:bodyPr>
            <a:noAutofit/>
          </a:bodyPr>
          <a:lstStyle/>
          <a:p>
            <a:r>
              <a:rPr lang="en-US" sz="4000" dirty="0" smtClean="0">
                <a:latin typeface="Gibson" panose="02000000000000000000" pitchFamily="50" charset="0"/>
              </a:rPr>
              <a:t>Panel 1: Central Valley Workforce Vital Signs</a:t>
            </a:r>
            <a:endParaRPr lang="en-US" sz="4000" dirty="0">
              <a:latin typeface="Gibson" panose="02000000000000000000" pitchFamily="50" charset="0"/>
            </a:endParaRPr>
          </a:p>
        </p:txBody>
      </p:sp>
      <p:sp>
        <p:nvSpPr>
          <p:cNvPr id="4" name="Text Placeholder 3"/>
          <p:cNvSpPr>
            <a:spLocks noGrp="1"/>
          </p:cNvSpPr>
          <p:nvPr>
            <p:ph type="body" idx="1"/>
          </p:nvPr>
        </p:nvSpPr>
        <p:spPr>
          <a:xfrm>
            <a:off x="831850" y="5213683"/>
            <a:ext cx="10515600" cy="1347537"/>
          </a:xfrm>
        </p:spPr>
        <p:txBody>
          <a:bodyPr>
            <a:normAutofit/>
          </a:bodyPr>
          <a:lstStyle/>
          <a:p>
            <a:r>
              <a:rPr lang="en-US" dirty="0" smtClean="0">
                <a:latin typeface="Gibson Light" panose="02000000000000000000" pitchFamily="50" charset="0"/>
              </a:rPr>
              <a:t>Brent Orrell, Senior Fellow, AEI</a:t>
            </a:r>
          </a:p>
          <a:p>
            <a:r>
              <a:rPr lang="en-US" dirty="0" smtClean="0">
                <a:latin typeface="Gibson Light" panose="02000000000000000000" pitchFamily="50" charset="0"/>
              </a:rPr>
              <a:t>Josh Wright, Exec. VP of Growth, </a:t>
            </a:r>
            <a:r>
              <a:rPr lang="en-US" dirty="0" err="1" smtClean="0">
                <a:latin typeface="Gibson Light" panose="02000000000000000000" pitchFamily="50" charset="0"/>
              </a:rPr>
              <a:t>Lightcast</a:t>
            </a:r>
            <a:endParaRPr lang="en-US" dirty="0" smtClean="0">
              <a:latin typeface="Gibson Light" panose="02000000000000000000" pitchFamily="50" charset="0"/>
            </a:endParaRPr>
          </a:p>
          <a:p>
            <a:r>
              <a:rPr lang="en-US" dirty="0" smtClean="0">
                <a:latin typeface="Gibson Light" panose="02000000000000000000" pitchFamily="50" charset="0"/>
              </a:rPr>
              <a:t>Greg Wright, Associate Prof. of Economics, University of California, Merced</a:t>
            </a:r>
            <a:endParaRPr lang="en-US" dirty="0">
              <a:latin typeface="Gibson Light" panose="02000000000000000000" pitchFamily="50" charset="0"/>
            </a:endParaRPr>
          </a:p>
        </p:txBody>
      </p:sp>
    </p:spTree>
    <p:extLst>
      <p:ext uri="{BB962C8B-B14F-4D97-AF65-F5344CB8AC3E}">
        <p14:creationId xmlns:p14="http://schemas.microsoft.com/office/powerpoint/2010/main" val="35164894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8"/>
          <p:cNvPicPr preferRelativeResize="0"/>
          <p:nvPr/>
        </p:nvPicPr>
        <p:blipFill rotWithShape="1">
          <a:blip r:embed="rId3">
            <a:alphaModFix/>
          </a:blip>
          <a:srcRect t="5997"/>
          <a:stretch/>
        </p:blipFill>
        <p:spPr>
          <a:xfrm>
            <a:off x="1" y="1113801"/>
            <a:ext cx="10312332" cy="5744199"/>
          </a:xfrm>
          <a:prstGeom prst="rect">
            <a:avLst/>
          </a:prstGeom>
          <a:noFill/>
          <a:ln>
            <a:noFill/>
          </a:ln>
        </p:spPr>
      </p:pic>
      <p:sp>
        <p:nvSpPr>
          <p:cNvPr id="100" name="Google Shape;100;p18"/>
          <p:cNvSpPr/>
          <p:nvPr/>
        </p:nvSpPr>
        <p:spPr>
          <a:xfrm>
            <a:off x="0" y="2368467"/>
            <a:ext cx="10416400" cy="4489600"/>
          </a:xfrm>
          <a:prstGeom prst="rect">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01" name="Google Shape;101;p18"/>
          <p:cNvSpPr txBox="1">
            <a:spLocks noGrp="1"/>
          </p:cNvSpPr>
          <p:nvPr>
            <p:ph type="title"/>
          </p:nvPr>
        </p:nvSpPr>
        <p:spPr>
          <a:xfrm>
            <a:off x="415600" y="-16233"/>
            <a:ext cx="11360800" cy="763600"/>
          </a:xfrm>
          <a:prstGeom prst="rect">
            <a:avLst/>
          </a:prstGeom>
        </p:spPr>
        <p:txBody>
          <a:bodyPr spcFirstLastPara="1" wrap="square" lIns="121900" tIns="121900" rIns="121900" bIns="121900" anchor="t" anchorCtr="0">
            <a:normAutofit/>
          </a:bodyPr>
          <a:lstStyle/>
          <a:p>
            <a:pPr algn="ctr"/>
            <a:r>
              <a:rPr lang="en"/>
              <a:t>Characteristics by Impact Prediction Quintile</a:t>
            </a:r>
            <a:endParaRPr/>
          </a:p>
        </p:txBody>
      </p:sp>
      <p:sp>
        <p:nvSpPr>
          <p:cNvPr id="102" name="Google Shape;102;p18"/>
          <p:cNvSpPr/>
          <p:nvPr/>
        </p:nvSpPr>
        <p:spPr>
          <a:xfrm>
            <a:off x="9488800" y="2620931"/>
            <a:ext cx="513200" cy="304000"/>
          </a:xfrm>
          <a:prstGeom prst="rect">
            <a:avLst/>
          </a:prstGeom>
          <a:noFill/>
          <a:ln w="2857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103;p18"/>
          <p:cNvSpPr/>
          <p:nvPr/>
        </p:nvSpPr>
        <p:spPr>
          <a:xfrm>
            <a:off x="9488800" y="2960967"/>
            <a:ext cx="513200" cy="304000"/>
          </a:xfrm>
          <a:prstGeom prst="rect">
            <a:avLst/>
          </a:prstGeom>
          <a:noFill/>
          <a:ln w="2857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104;p18"/>
          <p:cNvSpPr/>
          <p:nvPr/>
        </p:nvSpPr>
        <p:spPr>
          <a:xfrm>
            <a:off x="9488800" y="4385300"/>
            <a:ext cx="513200" cy="358800"/>
          </a:xfrm>
          <a:prstGeom prst="rect">
            <a:avLst/>
          </a:prstGeom>
          <a:noFill/>
          <a:ln w="2857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105;p18"/>
          <p:cNvSpPr/>
          <p:nvPr/>
        </p:nvSpPr>
        <p:spPr>
          <a:xfrm>
            <a:off x="0" y="1458967"/>
            <a:ext cx="10416400" cy="600000"/>
          </a:xfrm>
          <a:prstGeom prst="rect">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06" name="Google Shape;106;p18"/>
          <p:cNvSpPr/>
          <p:nvPr/>
        </p:nvSpPr>
        <p:spPr>
          <a:xfrm>
            <a:off x="9488800" y="2009667"/>
            <a:ext cx="513200" cy="358800"/>
          </a:xfrm>
          <a:prstGeom prst="rect">
            <a:avLst/>
          </a:prstGeom>
          <a:noFill/>
          <a:ln w="2857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107;p18"/>
          <p:cNvSpPr/>
          <p:nvPr/>
        </p:nvSpPr>
        <p:spPr>
          <a:xfrm>
            <a:off x="0" y="1984900"/>
            <a:ext cx="10416400" cy="358800"/>
          </a:xfrm>
          <a:prstGeom prst="rect">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08" name="Google Shape;108;p18"/>
          <p:cNvSpPr/>
          <p:nvPr/>
        </p:nvSpPr>
        <p:spPr>
          <a:xfrm>
            <a:off x="3681567" y="1984467"/>
            <a:ext cx="513200" cy="409200"/>
          </a:xfrm>
          <a:prstGeom prst="ellipse">
            <a:avLst/>
          </a:prstGeom>
          <a:noFill/>
          <a:ln w="2857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09" name="Google Shape;109;p18"/>
          <p:cNvSpPr/>
          <p:nvPr/>
        </p:nvSpPr>
        <p:spPr>
          <a:xfrm>
            <a:off x="8324567" y="1984467"/>
            <a:ext cx="513200" cy="409200"/>
          </a:xfrm>
          <a:prstGeom prst="ellipse">
            <a:avLst/>
          </a:prstGeom>
          <a:noFill/>
          <a:ln w="2857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10" name="Google Shape;110;p18"/>
          <p:cNvSpPr/>
          <p:nvPr/>
        </p:nvSpPr>
        <p:spPr>
          <a:xfrm>
            <a:off x="5071867" y="1113797"/>
            <a:ext cx="337600" cy="304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11" name="Google Shape;111;p18"/>
          <p:cNvSpPr/>
          <p:nvPr/>
        </p:nvSpPr>
        <p:spPr>
          <a:xfrm>
            <a:off x="3769367" y="827767"/>
            <a:ext cx="337600" cy="304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12" name="Google Shape;112;p18"/>
          <p:cNvSpPr/>
          <p:nvPr/>
        </p:nvSpPr>
        <p:spPr>
          <a:xfrm>
            <a:off x="3918833" y="1143364"/>
            <a:ext cx="337600" cy="304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13" name="Google Shape;113;p18"/>
          <p:cNvSpPr/>
          <p:nvPr/>
        </p:nvSpPr>
        <p:spPr>
          <a:xfrm>
            <a:off x="4919100" y="845467"/>
            <a:ext cx="337600" cy="304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14" name="Google Shape;114;p18"/>
          <p:cNvSpPr/>
          <p:nvPr/>
        </p:nvSpPr>
        <p:spPr>
          <a:xfrm>
            <a:off x="6068833" y="845467"/>
            <a:ext cx="337600" cy="304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15" name="Google Shape;115;p18"/>
          <p:cNvSpPr/>
          <p:nvPr/>
        </p:nvSpPr>
        <p:spPr>
          <a:xfrm>
            <a:off x="7275100" y="845467"/>
            <a:ext cx="337600" cy="304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16" name="Google Shape;116;p18"/>
          <p:cNvSpPr/>
          <p:nvPr/>
        </p:nvSpPr>
        <p:spPr>
          <a:xfrm>
            <a:off x="8368300" y="845467"/>
            <a:ext cx="337600" cy="304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17" name="Google Shape;117;p18"/>
          <p:cNvSpPr/>
          <p:nvPr/>
        </p:nvSpPr>
        <p:spPr>
          <a:xfrm>
            <a:off x="9576600" y="845467"/>
            <a:ext cx="337600" cy="304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18" name="Google Shape;118;p18"/>
          <p:cNvSpPr/>
          <p:nvPr/>
        </p:nvSpPr>
        <p:spPr>
          <a:xfrm>
            <a:off x="6224900" y="1113800"/>
            <a:ext cx="400800" cy="304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19" name="Google Shape;119;p18"/>
          <p:cNvSpPr/>
          <p:nvPr/>
        </p:nvSpPr>
        <p:spPr>
          <a:xfrm>
            <a:off x="7377933" y="1113800"/>
            <a:ext cx="400800" cy="304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20" name="Google Shape;120;p18"/>
          <p:cNvSpPr/>
          <p:nvPr/>
        </p:nvSpPr>
        <p:spPr>
          <a:xfrm>
            <a:off x="8530967" y="1113800"/>
            <a:ext cx="400800" cy="304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366045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400"/>
                                        <p:tgtEl>
                                          <p:spTgt spid="107"/>
                                        </p:tgtEl>
                                      </p:cBhvr>
                                    </p:animEffect>
                                    <p:set>
                                      <p:cBhvr>
                                        <p:cTn id="11" dur="1" fill="hold">
                                          <p:stCondLst>
                                            <p:cond delay="400"/>
                                          </p:stCondLst>
                                        </p:cTn>
                                        <p:tgtEl>
                                          <p:spTgt spid="10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400"/>
                                        <p:tgtEl>
                                          <p:spTgt spid="105"/>
                                        </p:tgtEl>
                                      </p:cBhvr>
                                    </p:animEffect>
                                    <p:set>
                                      <p:cBhvr>
                                        <p:cTn id="28" dur="1" fill="hold">
                                          <p:stCondLst>
                                            <p:cond delay="400"/>
                                          </p:stCondLst>
                                        </p:cTn>
                                        <p:tgtEl>
                                          <p:spTgt spid="105"/>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400"/>
                                        <p:tgtEl>
                                          <p:spTgt spid="100"/>
                                        </p:tgtEl>
                                      </p:cBhvr>
                                    </p:animEffect>
                                    <p:set>
                                      <p:cBhvr>
                                        <p:cTn id="31" dur="1" fill="hold">
                                          <p:stCondLst>
                                            <p:cond delay="400"/>
                                          </p:stCondLst>
                                        </p:cTn>
                                        <p:tgtEl>
                                          <p:spTgt spid="100"/>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400"/>
                                        <p:tgtEl>
                                          <p:spTgt spid="108"/>
                                        </p:tgtEl>
                                      </p:cBhvr>
                                    </p:animEffect>
                                    <p:set>
                                      <p:cBhvr>
                                        <p:cTn id="34" dur="1" fill="hold">
                                          <p:stCondLst>
                                            <p:cond delay="400"/>
                                          </p:stCondLst>
                                        </p:cTn>
                                        <p:tgtEl>
                                          <p:spTgt spid="108"/>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400"/>
                                        <p:tgtEl>
                                          <p:spTgt spid="109"/>
                                        </p:tgtEl>
                                      </p:cBhvr>
                                    </p:animEffect>
                                    <p:set>
                                      <p:cBhvr>
                                        <p:cTn id="37" dur="1" fill="hold">
                                          <p:stCondLst>
                                            <p:cond delay="400"/>
                                          </p:stCondLst>
                                        </p:cTn>
                                        <p:tgtEl>
                                          <p:spTgt spid="10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0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9"/>
          <p:cNvSpPr txBox="1">
            <a:spLocks noGrp="1"/>
          </p:cNvSpPr>
          <p:nvPr>
            <p:ph type="title"/>
          </p:nvPr>
        </p:nvSpPr>
        <p:spPr>
          <a:xfrm>
            <a:off x="0" y="-16233"/>
            <a:ext cx="12192000" cy="763600"/>
          </a:xfrm>
          <a:prstGeom prst="rect">
            <a:avLst/>
          </a:prstGeom>
        </p:spPr>
        <p:txBody>
          <a:bodyPr spcFirstLastPara="1" wrap="square" lIns="121900" tIns="121900" rIns="121900" bIns="121900" anchor="t" anchorCtr="0">
            <a:normAutofit/>
          </a:bodyPr>
          <a:lstStyle/>
          <a:p>
            <a:r>
              <a:rPr lang="en"/>
              <a:t>Relationship between mediator impacts and earnings impacts</a:t>
            </a:r>
            <a:endParaRPr/>
          </a:p>
        </p:txBody>
      </p:sp>
      <p:pic>
        <p:nvPicPr>
          <p:cNvPr id="126" name="Google Shape;126;p19"/>
          <p:cNvPicPr preferRelativeResize="0"/>
          <p:nvPr/>
        </p:nvPicPr>
        <p:blipFill>
          <a:blip r:embed="rId3">
            <a:alphaModFix/>
          </a:blip>
          <a:stretch>
            <a:fillRect/>
          </a:stretch>
        </p:blipFill>
        <p:spPr>
          <a:xfrm>
            <a:off x="2142071" y="747367"/>
            <a:ext cx="7907863" cy="6110631"/>
          </a:xfrm>
          <a:prstGeom prst="rect">
            <a:avLst/>
          </a:prstGeom>
          <a:noFill/>
          <a:ln>
            <a:noFill/>
          </a:ln>
        </p:spPr>
      </p:pic>
      <p:sp>
        <p:nvSpPr>
          <p:cNvPr id="127" name="Google Shape;127;p19"/>
          <p:cNvSpPr/>
          <p:nvPr/>
        </p:nvSpPr>
        <p:spPr>
          <a:xfrm>
            <a:off x="3232567" y="2041900"/>
            <a:ext cx="6641200" cy="2472800"/>
          </a:xfrm>
          <a:prstGeom prst="rect">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272199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400"/>
                                        <p:tgtEl>
                                          <p:spTgt spid="127"/>
                                        </p:tgtEl>
                                      </p:cBhvr>
                                    </p:animEffect>
                                    <p:set>
                                      <p:cBhvr>
                                        <p:cTn id="11" dur="1" fill="hold">
                                          <p:stCondLst>
                                            <p:cond delay="400"/>
                                          </p:stCondLst>
                                        </p:cTn>
                                        <p:tgtEl>
                                          <p:spTgt spid="1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0"/>
          <p:cNvSpPr txBox="1">
            <a:spLocks noGrp="1"/>
          </p:cNvSpPr>
          <p:nvPr>
            <p:ph type="title"/>
          </p:nvPr>
        </p:nvSpPr>
        <p:spPr>
          <a:xfrm>
            <a:off x="0" y="-16233"/>
            <a:ext cx="12192000" cy="763600"/>
          </a:xfrm>
          <a:prstGeom prst="rect">
            <a:avLst/>
          </a:prstGeom>
        </p:spPr>
        <p:txBody>
          <a:bodyPr spcFirstLastPara="1" wrap="square" lIns="121900" tIns="121900" rIns="121900" bIns="121900" anchor="t" anchorCtr="0">
            <a:normAutofit/>
          </a:bodyPr>
          <a:lstStyle/>
          <a:p>
            <a:r>
              <a:rPr lang="en"/>
              <a:t>Career skill growth also not related to higher earnings </a:t>
            </a:r>
            <a:endParaRPr/>
          </a:p>
        </p:txBody>
      </p:sp>
      <p:pic>
        <p:nvPicPr>
          <p:cNvPr id="133" name="Google Shape;133;p20"/>
          <p:cNvPicPr preferRelativeResize="0"/>
          <p:nvPr/>
        </p:nvPicPr>
        <p:blipFill>
          <a:blip r:embed="rId3">
            <a:alphaModFix/>
          </a:blip>
          <a:stretch>
            <a:fillRect/>
          </a:stretch>
        </p:blipFill>
        <p:spPr>
          <a:xfrm>
            <a:off x="2142071" y="747367"/>
            <a:ext cx="7907863" cy="6110631"/>
          </a:xfrm>
          <a:prstGeom prst="rect">
            <a:avLst/>
          </a:prstGeom>
          <a:noFill/>
          <a:ln>
            <a:noFill/>
          </a:ln>
        </p:spPr>
      </p:pic>
    </p:spTree>
    <p:extLst>
      <p:ext uri="{BB962C8B-B14F-4D97-AF65-F5344CB8AC3E}">
        <p14:creationId xmlns:p14="http://schemas.microsoft.com/office/powerpoint/2010/main" val="12482024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1"/>
          <p:cNvSpPr txBox="1">
            <a:spLocks noGrp="1"/>
          </p:cNvSpPr>
          <p:nvPr>
            <p:ph type="title"/>
          </p:nvPr>
        </p:nvSpPr>
        <p:spPr>
          <a:xfrm>
            <a:off x="0" y="-16233"/>
            <a:ext cx="12192000" cy="763600"/>
          </a:xfrm>
          <a:prstGeom prst="rect">
            <a:avLst/>
          </a:prstGeom>
        </p:spPr>
        <p:txBody>
          <a:bodyPr spcFirstLastPara="1" wrap="square" lIns="121900" tIns="121900" rIns="121900" bIns="121900" anchor="t" anchorCtr="0">
            <a:noAutofit/>
          </a:bodyPr>
          <a:lstStyle/>
          <a:p>
            <a:pPr>
              <a:buSzPts val="990"/>
            </a:pPr>
            <a:r>
              <a:rPr lang="en" sz="3093"/>
              <a:t>Those who are shifted into target sectors earn more</a:t>
            </a:r>
            <a:endParaRPr sz="3093"/>
          </a:p>
        </p:txBody>
      </p:sp>
      <p:pic>
        <p:nvPicPr>
          <p:cNvPr id="139" name="Google Shape;139;p21"/>
          <p:cNvPicPr preferRelativeResize="0"/>
          <p:nvPr/>
        </p:nvPicPr>
        <p:blipFill>
          <a:blip r:embed="rId3">
            <a:alphaModFix/>
          </a:blip>
          <a:stretch>
            <a:fillRect/>
          </a:stretch>
        </p:blipFill>
        <p:spPr>
          <a:xfrm>
            <a:off x="2142071" y="747367"/>
            <a:ext cx="7907863" cy="6110631"/>
          </a:xfrm>
          <a:prstGeom prst="rect">
            <a:avLst/>
          </a:prstGeom>
          <a:noFill/>
          <a:ln>
            <a:noFill/>
          </a:ln>
        </p:spPr>
      </p:pic>
    </p:spTree>
    <p:extLst>
      <p:ext uri="{BB962C8B-B14F-4D97-AF65-F5344CB8AC3E}">
        <p14:creationId xmlns:p14="http://schemas.microsoft.com/office/powerpoint/2010/main" val="33460151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2"/>
          <p:cNvSpPr txBox="1">
            <a:spLocks noGrp="1"/>
          </p:cNvSpPr>
          <p:nvPr>
            <p:ph type="title"/>
          </p:nvPr>
        </p:nvSpPr>
        <p:spPr>
          <a:xfrm>
            <a:off x="415600" y="-16233"/>
            <a:ext cx="11360800" cy="763600"/>
          </a:xfrm>
          <a:prstGeom prst="rect">
            <a:avLst/>
          </a:prstGeom>
        </p:spPr>
        <p:txBody>
          <a:bodyPr spcFirstLastPara="1" wrap="square" lIns="121900" tIns="121900" rIns="121900" bIns="121900" anchor="t" anchorCtr="0">
            <a:normAutofit/>
          </a:bodyPr>
          <a:lstStyle/>
          <a:p>
            <a:r>
              <a:rPr lang="en"/>
              <a:t>Conclusion </a:t>
            </a:r>
            <a:endParaRPr/>
          </a:p>
        </p:txBody>
      </p:sp>
      <p:sp>
        <p:nvSpPr>
          <p:cNvPr id="145" name="Google Shape;145;p22"/>
          <p:cNvSpPr txBox="1">
            <a:spLocks noGrp="1"/>
          </p:cNvSpPr>
          <p:nvPr>
            <p:ph type="body" idx="1"/>
          </p:nvPr>
        </p:nvSpPr>
        <p:spPr>
          <a:xfrm>
            <a:off x="415600" y="825433"/>
            <a:ext cx="11360800" cy="5943600"/>
          </a:xfrm>
          <a:prstGeom prst="rect">
            <a:avLst/>
          </a:prstGeom>
        </p:spPr>
        <p:txBody>
          <a:bodyPr spcFirstLastPara="1" wrap="square" lIns="121900" tIns="121900" rIns="121900" bIns="121900" anchor="t" anchorCtr="0">
            <a:normAutofit/>
          </a:bodyPr>
          <a:lstStyle/>
          <a:p>
            <a:pPr>
              <a:buAutoNum type="arabicPeriod"/>
            </a:pPr>
            <a:r>
              <a:rPr lang="en"/>
              <a:t>Revealed wide variation in earnings impacts from YU</a:t>
            </a:r>
            <a:endParaRPr/>
          </a:p>
          <a:p>
            <a:pPr>
              <a:spcBef>
                <a:spcPts val="1333"/>
              </a:spcBef>
              <a:buAutoNum type="arabicPeriod"/>
            </a:pPr>
            <a:r>
              <a:rPr lang="en"/>
              <a:t>Though YU is helping a negatively selected group overall, those in </a:t>
            </a:r>
            <a:r>
              <a:rPr lang="en" b="1"/>
              <a:t>historically disadvantaged groups</a:t>
            </a:r>
            <a:r>
              <a:rPr lang="en"/>
              <a:t> within this population are overrepresented at the </a:t>
            </a:r>
            <a:r>
              <a:rPr lang="en" b="1"/>
              <a:t>bottom of impact distribution</a:t>
            </a:r>
            <a:endParaRPr b="1"/>
          </a:p>
          <a:p>
            <a:pPr>
              <a:spcBef>
                <a:spcPts val="1333"/>
              </a:spcBef>
              <a:buAutoNum type="arabicPeriod"/>
            </a:pPr>
            <a:r>
              <a:rPr lang="en"/>
              <a:t>Implies an “equity-effectiveness” tradeoff faced by Year Up</a:t>
            </a:r>
            <a:endParaRPr/>
          </a:p>
          <a:p>
            <a:pPr>
              <a:spcBef>
                <a:spcPts val="1333"/>
              </a:spcBef>
              <a:buAutoNum type="arabicPeriod"/>
            </a:pPr>
            <a:r>
              <a:rPr lang="en"/>
              <a:t>Impacts best explained by changes in job sector, not measured skill growth</a:t>
            </a:r>
            <a:endParaRPr/>
          </a:p>
          <a:p>
            <a:pPr>
              <a:spcBef>
                <a:spcPts val="1333"/>
              </a:spcBef>
              <a:buAutoNum type="arabicPeriod"/>
            </a:pPr>
            <a:r>
              <a:rPr lang="en"/>
              <a:t>Moving forward</a:t>
            </a:r>
            <a:endParaRPr/>
          </a:p>
          <a:p>
            <a:pPr lvl="1"/>
            <a:r>
              <a:rPr lang="en"/>
              <a:t>What role does program drop-out play?</a:t>
            </a:r>
            <a:endParaRPr/>
          </a:p>
          <a:p>
            <a:pPr lvl="1">
              <a:spcAft>
                <a:spcPts val="1333"/>
              </a:spcAft>
            </a:pPr>
            <a:r>
              <a:rPr lang="en"/>
              <a:t>Can results be used to better screen-in participants necessary baseline skills?</a:t>
            </a:r>
            <a:endParaRPr/>
          </a:p>
        </p:txBody>
      </p:sp>
    </p:spTree>
    <p:extLst>
      <p:ext uri="{BB962C8B-B14F-4D97-AF65-F5344CB8AC3E}">
        <p14:creationId xmlns:p14="http://schemas.microsoft.com/office/powerpoint/2010/main" val="41889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ook cover with text&#10;&#10;Description automatically generated">
            <a:extLst>
              <a:ext uri="{FF2B5EF4-FFF2-40B4-BE49-F238E27FC236}">
                <a16:creationId xmlns:a16="http://schemas.microsoft.com/office/drawing/2014/main" id="{CAF7040E-5F86-7C61-3A95-85A4AAD9E504}"/>
              </a:ext>
            </a:extLst>
          </p:cNvPr>
          <p:cNvPicPr>
            <a:picLocks noChangeAspect="1"/>
          </p:cNvPicPr>
          <p:nvPr/>
        </p:nvPicPr>
        <p:blipFill>
          <a:blip r:embed="rId2"/>
          <a:stretch>
            <a:fillRect/>
          </a:stretch>
        </p:blipFill>
        <p:spPr>
          <a:xfrm>
            <a:off x="3124200" y="457200"/>
            <a:ext cx="5943600" cy="5943600"/>
          </a:xfrm>
          <a:prstGeom prst="rect">
            <a:avLst/>
          </a:prstGeom>
        </p:spPr>
      </p:pic>
    </p:spTree>
    <p:extLst>
      <p:ext uri="{BB962C8B-B14F-4D97-AF65-F5344CB8AC3E}">
        <p14:creationId xmlns:p14="http://schemas.microsoft.com/office/powerpoint/2010/main" val="35778958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7BDAC5B6-20CE-447F-8BA1-F2274AC7AE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Freeform: Shape 8">
            <a:extLst>
              <a:ext uri="{FF2B5EF4-FFF2-40B4-BE49-F238E27FC236}">
                <a16:creationId xmlns:a16="http://schemas.microsoft.com/office/drawing/2014/main" id="{D1D22B31-BF8F-446B-9009-8A251FB177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99A83758-819F-F9D2-9661-9D6E91527BF9}"/>
              </a:ext>
            </a:extLst>
          </p:cNvPr>
          <p:cNvPicPr>
            <a:picLocks noChangeAspect="1"/>
          </p:cNvPicPr>
          <p:nvPr/>
        </p:nvPicPr>
        <p:blipFill>
          <a:blip r:embed="rId2"/>
          <a:stretch>
            <a:fillRect/>
          </a:stretch>
        </p:blipFill>
        <p:spPr>
          <a:xfrm>
            <a:off x="4172233" y="1201003"/>
            <a:ext cx="4107976" cy="4107976"/>
          </a:xfrm>
          <a:prstGeom prst="rect">
            <a:avLst/>
          </a:prstGeom>
        </p:spPr>
      </p:pic>
    </p:spTree>
    <p:extLst>
      <p:ext uri="{BB962C8B-B14F-4D97-AF65-F5344CB8AC3E}">
        <p14:creationId xmlns:p14="http://schemas.microsoft.com/office/powerpoint/2010/main" val="17511379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F55EAC-550A-4BDD-9099-3F20B8FA0E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Freeform: Shape 8">
            <a:extLst>
              <a:ext uri="{FF2B5EF4-FFF2-40B4-BE49-F238E27FC236}">
                <a16:creationId xmlns:a16="http://schemas.microsoft.com/office/drawing/2014/main" id="{DC4F5A5F-493F-49AE-89B6-D5AF5EBC8B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724001 w 12192000"/>
              <a:gd name="connsiteY0" fmla="*/ 434021 h 6858000"/>
              <a:gd name="connsiteX1" fmla="*/ 6471155 w 12192000"/>
              <a:gd name="connsiteY1" fmla="*/ 434599 h 6858000"/>
              <a:gd name="connsiteX2" fmla="*/ 5384913 w 12192000"/>
              <a:gd name="connsiteY2" fmla="*/ 497971 h 6858000"/>
              <a:gd name="connsiteX3" fmla="*/ 4818280 w 12192000"/>
              <a:gd name="connsiteY3" fmla="*/ 541802 h 6858000"/>
              <a:gd name="connsiteX4" fmla="*/ 3965428 w 12192000"/>
              <a:gd name="connsiteY4" fmla="*/ 675942 h 6858000"/>
              <a:gd name="connsiteX5" fmla="*/ 3699528 w 12192000"/>
              <a:gd name="connsiteY5" fmla="*/ 770472 h 6858000"/>
              <a:gd name="connsiteX6" fmla="*/ 3438854 w 12192000"/>
              <a:gd name="connsiteY6" fmla="*/ 834899 h 6858000"/>
              <a:gd name="connsiteX7" fmla="*/ 3367443 w 12192000"/>
              <a:gd name="connsiteY7" fmla="*/ 893518 h 6858000"/>
              <a:gd name="connsiteX8" fmla="*/ 3467301 w 12192000"/>
              <a:gd name="connsiteY8" fmla="*/ 953722 h 6858000"/>
              <a:gd name="connsiteX9" fmla="*/ 3889955 w 12192000"/>
              <a:gd name="connsiteY9" fmla="*/ 977486 h 6858000"/>
              <a:gd name="connsiteX10" fmla="*/ 3502135 w 12192000"/>
              <a:gd name="connsiteY10" fmla="*/ 1054062 h 6858000"/>
              <a:gd name="connsiteX11" fmla="*/ 4072832 w 12192000"/>
              <a:gd name="connsiteY11" fmla="*/ 1017622 h 6858000"/>
              <a:gd name="connsiteX12" fmla="*/ 4244099 w 12192000"/>
              <a:gd name="connsiteY12" fmla="*/ 1030825 h 6858000"/>
              <a:gd name="connsiteX13" fmla="*/ 4095475 w 12192000"/>
              <a:gd name="connsiteY13" fmla="*/ 1092084 h 6858000"/>
              <a:gd name="connsiteX14" fmla="*/ 3327386 w 12192000"/>
              <a:gd name="connsiteY14" fmla="*/ 1215660 h 6858000"/>
              <a:gd name="connsiteX15" fmla="*/ 3254813 w 12192000"/>
              <a:gd name="connsiteY15" fmla="*/ 1226749 h 6858000"/>
              <a:gd name="connsiteX16" fmla="*/ 2776427 w 12192000"/>
              <a:gd name="connsiteY16" fmla="*/ 1401552 h 6858000"/>
              <a:gd name="connsiteX17" fmla="*/ 3063226 w 12192000"/>
              <a:gd name="connsiteY17" fmla="*/ 1384124 h 6858000"/>
              <a:gd name="connsiteX18" fmla="*/ 2754945 w 12192000"/>
              <a:gd name="connsiteY18" fmla="*/ 1495025 h 6858000"/>
              <a:gd name="connsiteX19" fmla="*/ 2381061 w 12192000"/>
              <a:gd name="connsiteY19" fmla="*/ 1619658 h 6858000"/>
              <a:gd name="connsiteX20" fmla="*/ 2008336 w 12192000"/>
              <a:gd name="connsiteY20" fmla="*/ 1814527 h 6858000"/>
              <a:gd name="connsiteX21" fmla="*/ 1740695 w 12192000"/>
              <a:gd name="connsiteY21" fmla="*/ 1914337 h 6858000"/>
              <a:gd name="connsiteX22" fmla="*/ 1787720 w 12192000"/>
              <a:gd name="connsiteY22" fmla="*/ 1991970 h 6858000"/>
              <a:gd name="connsiteX23" fmla="*/ 1754048 w 12192000"/>
              <a:gd name="connsiteY23" fmla="*/ 2078049 h 6858000"/>
              <a:gd name="connsiteX24" fmla="*/ 2228951 w 12192000"/>
              <a:gd name="connsiteY24" fmla="*/ 1996721 h 6858000"/>
              <a:gd name="connsiteX25" fmla="*/ 2054781 w 12192000"/>
              <a:gd name="connsiteY25" fmla="*/ 2053228 h 6858000"/>
              <a:gd name="connsiteX26" fmla="*/ 1985693 w 12192000"/>
              <a:gd name="connsiteY26" fmla="*/ 2109207 h 6858000"/>
              <a:gd name="connsiteX27" fmla="*/ 2061168 w 12192000"/>
              <a:gd name="connsiteY27" fmla="*/ 2130859 h 6858000"/>
              <a:gd name="connsiteX28" fmla="*/ 2388026 w 12192000"/>
              <a:gd name="connsiteY28" fmla="*/ 2184726 h 6858000"/>
              <a:gd name="connsiteX29" fmla="*/ 1560719 w 12192000"/>
              <a:gd name="connsiteY29" fmla="*/ 2384876 h 6858000"/>
              <a:gd name="connsiteX30" fmla="*/ 1679734 w 12192000"/>
              <a:gd name="connsiteY30" fmla="*/ 2400191 h 6858000"/>
              <a:gd name="connsiteX31" fmla="*/ 2882089 w 12192000"/>
              <a:gd name="connsiteY31" fmla="*/ 2383292 h 6858000"/>
              <a:gd name="connsiteX32" fmla="*/ 3116638 w 12192000"/>
              <a:gd name="connsiteY32" fmla="*/ 2359528 h 6858000"/>
              <a:gd name="connsiteX33" fmla="*/ 2897765 w 12192000"/>
              <a:gd name="connsiteY33" fmla="*/ 2758243 h 6858000"/>
              <a:gd name="connsiteX34" fmla="*/ 2981367 w 12192000"/>
              <a:gd name="connsiteY34" fmla="*/ 2829008 h 6858000"/>
              <a:gd name="connsiteX35" fmla="*/ 2682955 w 12192000"/>
              <a:gd name="connsiteY35" fmla="*/ 2846436 h 6858000"/>
              <a:gd name="connsiteX36" fmla="*/ 2099485 w 12192000"/>
              <a:gd name="connsiteY36" fmla="*/ 3066653 h 6858000"/>
              <a:gd name="connsiteX37" fmla="*/ 1807460 w 12192000"/>
              <a:gd name="connsiteY37" fmla="*/ 3454808 h 6858000"/>
              <a:gd name="connsiteX38" fmla="*/ 1921251 w 12192000"/>
              <a:gd name="connsiteY38" fmla="*/ 3540889 h 6858000"/>
              <a:gd name="connsiteX39" fmla="*/ 1453313 w 12192000"/>
              <a:gd name="connsiteY39" fmla="*/ 3637002 h 6858000"/>
              <a:gd name="connsiteX40" fmla="*/ 1686122 w 12192000"/>
              <a:gd name="connsiteY40" fmla="*/ 3667634 h 6858000"/>
              <a:gd name="connsiteX41" fmla="*/ 1513692 w 12192000"/>
              <a:gd name="connsiteY41" fmla="*/ 3725196 h 6858000"/>
              <a:gd name="connsiteX42" fmla="*/ 1369711 w 12192000"/>
              <a:gd name="connsiteY42" fmla="*/ 3826063 h 6858000"/>
              <a:gd name="connsiteX43" fmla="*/ 2051298 w 12192000"/>
              <a:gd name="connsiteY43" fmla="*/ 3754242 h 6858000"/>
              <a:gd name="connsiteX44" fmla="*/ 2245207 w 12192000"/>
              <a:gd name="connsiteY44" fmla="*/ 3797018 h 6858000"/>
              <a:gd name="connsiteX45" fmla="*/ 2353192 w 12192000"/>
              <a:gd name="connsiteY45" fmla="*/ 3796489 h 6858000"/>
              <a:gd name="connsiteX46" fmla="*/ 2490207 w 12192000"/>
              <a:gd name="connsiteY46" fmla="*/ 3801242 h 6858000"/>
              <a:gd name="connsiteX47" fmla="*/ 2375835 w 12192000"/>
              <a:gd name="connsiteY47" fmla="*/ 3839794 h 6858000"/>
              <a:gd name="connsiteX48" fmla="*/ 2522138 w 12192000"/>
              <a:gd name="connsiteY48" fmla="*/ 4009841 h 6858000"/>
              <a:gd name="connsiteX49" fmla="*/ 1998466 w 12192000"/>
              <a:gd name="connsiteY49" fmla="*/ 4130778 h 6858000"/>
              <a:gd name="connsiteX50" fmla="*/ 2114580 w 12192000"/>
              <a:gd name="connsiteY50" fmla="*/ 4154543 h 6858000"/>
              <a:gd name="connsiteX51" fmla="*/ 2177862 w 12192000"/>
              <a:gd name="connsiteY51" fmla="*/ 4189925 h 6858000"/>
              <a:gd name="connsiteX52" fmla="*/ 1868419 w 12192000"/>
              <a:gd name="connsiteY52" fmla="*/ 4382153 h 6858000"/>
              <a:gd name="connsiteX53" fmla="*/ 2279460 w 12192000"/>
              <a:gd name="connsiteY53" fmla="*/ 4356805 h 6858000"/>
              <a:gd name="connsiteX54" fmla="*/ 2029817 w 12192000"/>
              <a:gd name="connsiteY54" fmla="*/ 4468235 h 6858000"/>
              <a:gd name="connsiteX55" fmla="*/ 1560137 w 12192000"/>
              <a:gd name="connsiteY55" fmla="*/ 4730172 h 6858000"/>
              <a:gd name="connsiteX56" fmla="*/ 1956664 w 12192000"/>
              <a:gd name="connsiteY56" fmla="*/ 4820477 h 6858000"/>
              <a:gd name="connsiteX57" fmla="*/ 3268168 w 12192000"/>
              <a:gd name="connsiteY57" fmla="*/ 4852692 h 6858000"/>
              <a:gd name="connsiteX58" fmla="*/ 2807197 w 12192000"/>
              <a:gd name="connsiteY58" fmla="*/ 4939300 h 6858000"/>
              <a:gd name="connsiteX59" fmla="*/ 2721272 w 12192000"/>
              <a:gd name="connsiteY59" fmla="*/ 4970458 h 6858000"/>
              <a:gd name="connsiteX60" fmla="*/ 2802552 w 12192000"/>
              <a:gd name="connsiteY60" fmla="*/ 5014291 h 6858000"/>
              <a:gd name="connsiteX61" fmla="*/ 2537812 w 12192000"/>
              <a:gd name="connsiteY61" fmla="*/ 5053898 h 6858000"/>
              <a:gd name="connsiteX62" fmla="*/ 2569744 w 12192000"/>
              <a:gd name="connsiteY62" fmla="*/ 5153182 h 6858000"/>
              <a:gd name="connsiteX63" fmla="*/ 1987436 w 12192000"/>
              <a:gd name="connsiteY63" fmla="*/ 5334320 h 6858000"/>
              <a:gd name="connsiteX64" fmla="*/ 1972921 w 12192000"/>
              <a:gd name="connsiteY64" fmla="*/ 5382376 h 6858000"/>
              <a:gd name="connsiteX65" fmla="*/ 2341001 w 12192000"/>
              <a:gd name="connsiteY65" fmla="*/ 5360725 h 6858000"/>
              <a:gd name="connsiteX66" fmla="*/ 2710822 w 12192000"/>
              <a:gd name="connsiteY66" fmla="*/ 5418816 h 6858000"/>
              <a:gd name="connsiteX67" fmla="*/ 2833903 w 12192000"/>
              <a:gd name="connsiteY67" fmla="*/ 5413007 h 6858000"/>
              <a:gd name="connsiteX68" fmla="*/ 3011556 w 12192000"/>
              <a:gd name="connsiteY68" fmla="*/ 5399276 h 6858000"/>
              <a:gd name="connsiteX69" fmla="*/ 3254233 w 12192000"/>
              <a:gd name="connsiteY69" fmla="*/ 5439412 h 6858000"/>
              <a:gd name="connsiteX70" fmla="*/ 2792101 w 12192000"/>
              <a:gd name="connsiteY70" fmla="*/ 5471625 h 6858000"/>
              <a:gd name="connsiteX71" fmla="*/ 2977303 w 12192000"/>
              <a:gd name="connsiteY71" fmla="*/ 5539751 h 6858000"/>
              <a:gd name="connsiteX72" fmla="*/ 3656566 w 12192000"/>
              <a:gd name="connsiteY72" fmla="*/ 5678642 h 6858000"/>
              <a:gd name="connsiteX73" fmla="*/ 4858340 w 12192000"/>
              <a:gd name="connsiteY73" fmla="*/ 5969625 h 6858000"/>
              <a:gd name="connsiteX74" fmla="*/ 5296668 w 12192000"/>
              <a:gd name="connsiteY74" fmla="*/ 6043559 h 6858000"/>
              <a:gd name="connsiteX75" fmla="*/ 5456323 w 12192000"/>
              <a:gd name="connsiteY75" fmla="*/ 6042502 h 6858000"/>
              <a:gd name="connsiteX76" fmla="*/ 5267058 w 12192000"/>
              <a:gd name="connsiteY76" fmla="*/ 6100066 h 6858000"/>
              <a:gd name="connsiteX77" fmla="*/ 7095266 w 12192000"/>
              <a:gd name="connsiteY77" fmla="*/ 6287541 h 6858000"/>
              <a:gd name="connsiteX78" fmla="*/ 9707235 w 12192000"/>
              <a:gd name="connsiteY78" fmla="*/ 5994446 h 6858000"/>
              <a:gd name="connsiteX79" fmla="*/ 10083442 w 12192000"/>
              <a:gd name="connsiteY79" fmla="*/ 5678642 h 6858000"/>
              <a:gd name="connsiteX80" fmla="*/ 10338892 w 12192000"/>
              <a:gd name="connsiteY80" fmla="*/ 4650957 h 6858000"/>
              <a:gd name="connsiteX81" fmla="*/ 10628013 w 12192000"/>
              <a:gd name="connsiteY81" fmla="*/ 4411198 h 6858000"/>
              <a:gd name="connsiteX82" fmla="*/ 10802766 w 12192000"/>
              <a:gd name="connsiteY82" fmla="*/ 4258050 h 6858000"/>
              <a:gd name="connsiteX83" fmla="*/ 10614662 w 12192000"/>
              <a:gd name="connsiteY83" fmla="*/ 4150318 h 6858000"/>
              <a:gd name="connsiteX84" fmla="*/ 10681427 w 12192000"/>
              <a:gd name="connsiteY84" fmla="*/ 4054203 h 6858000"/>
              <a:gd name="connsiteX85" fmla="*/ 10520029 w 12192000"/>
              <a:gd name="connsiteY85" fmla="*/ 3804411 h 6858000"/>
              <a:gd name="connsiteX86" fmla="*/ 10568798 w 12192000"/>
              <a:gd name="connsiteY86" fmla="*/ 3466426 h 6858000"/>
              <a:gd name="connsiteX87" fmla="*/ 10499709 w 12192000"/>
              <a:gd name="connsiteY87" fmla="*/ 3166465 h 6858000"/>
              <a:gd name="connsiteX88" fmla="*/ 10489840 w 12192000"/>
              <a:gd name="connsiteY88" fmla="*/ 2546475 h 6858000"/>
              <a:gd name="connsiteX89" fmla="*/ 10584471 w 12192000"/>
              <a:gd name="connsiteY89" fmla="*/ 2512148 h 6858000"/>
              <a:gd name="connsiteX90" fmla="*/ 10695942 w 12192000"/>
              <a:gd name="connsiteY90" fmla="*/ 2358471 h 6858000"/>
              <a:gd name="connsiteX91" fmla="*/ 10732516 w 12192000"/>
              <a:gd name="connsiteY91" fmla="*/ 2287706 h 6858000"/>
              <a:gd name="connsiteX92" fmla="*/ 10731357 w 12192000"/>
              <a:gd name="connsiteY92" fmla="*/ 2137725 h 6858000"/>
              <a:gd name="connsiteX93" fmla="*/ 10678525 w 12192000"/>
              <a:gd name="connsiteY93" fmla="*/ 2070656 h 6858000"/>
              <a:gd name="connsiteX94" fmla="*/ 10735999 w 12192000"/>
              <a:gd name="connsiteY94" fmla="*/ 1956587 h 6858000"/>
              <a:gd name="connsiteX95" fmla="*/ 10824246 w 12192000"/>
              <a:gd name="connsiteY95" fmla="*/ 1862584 h 6858000"/>
              <a:gd name="connsiteX96" fmla="*/ 10773156 w 12192000"/>
              <a:gd name="connsiteY96" fmla="*/ 1768054 h 6858000"/>
              <a:gd name="connsiteX97" fmla="*/ 10716261 w 12192000"/>
              <a:gd name="connsiteY97" fmla="*/ 1678278 h 6858000"/>
              <a:gd name="connsiteX98" fmla="*/ 10554864 w 12192000"/>
              <a:gd name="connsiteY98" fmla="*/ 1477599 h 6858000"/>
              <a:gd name="connsiteX99" fmla="*/ 10267483 w 12192000"/>
              <a:gd name="connsiteY99" fmla="*/ 1324977 h 6858000"/>
              <a:gd name="connsiteX100" fmla="*/ 9913337 w 12192000"/>
              <a:gd name="connsiteY100" fmla="*/ 1202458 h 6858000"/>
              <a:gd name="connsiteX101" fmla="*/ 10024805 w 12192000"/>
              <a:gd name="connsiteY101" fmla="*/ 1124827 h 6858000"/>
              <a:gd name="connsiteX102" fmla="*/ 9411726 w 12192000"/>
              <a:gd name="connsiteY102" fmla="*/ 980655 h 6858000"/>
              <a:gd name="connsiteX103" fmla="*/ 9930753 w 12192000"/>
              <a:gd name="connsiteY103" fmla="*/ 901968 h 6858000"/>
              <a:gd name="connsiteX104" fmla="*/ 9894178 w 12192000"/>
              <a:gd name="connsiteY104" fmla="*/ 871339 h 6858000"/>
              <a:gd name="connsiteX105" fmla="*/ 9858182 w 12192000"/>
              <a:gd name="connsiteY105" fmla="*/ 839125 h 6858000"/>
              <a:gd name="connsiteX106" fmla="*/ 10131050 w 12192000"/>
              <a:gd name="connsiteY106" fmla="*/ 792652 h 6858000"/>
              <a:gd name="connsiteX107" fmla="*/ 10006808 w 12192000"/>
              <a:gd name="connsiteY107" fmla="*/ 731920 h 6858000"/>
              <a:gd name="connsiteX108" fmla="*/ 10233809 w 12192000"/>
              <a:gd name="connsiteY108" fmla="*/ 710268 h 6858000"/>
              <a:gd name="connsiteX109" fmla="*/ 10267483 w 12192000"/>
              <a:gd name="connsiteY109" fmla="*/ 628940 h 6858000"/>
              <a:gd name="connsiteX110" fmla="*/ 10136275 w 12192000"/>
              <a:gd name="connsiteY110" fmla="*/ 589333 h 6858000"/>
              <a:gd name="connsiteX111" fmla="*/ 9131312 w 12192000"/>
              <a:gd name="connsiteY111" fmla="*/ 480544 h 6858000"/>
              <a:gd name="connsiteX112" fmla="*/ 7479600 w 12192000"/>
              <a:gd name="connsiteY112" fmla="*/ 454667 h 6858000"/>
              <a:gd name="connsiteX113" fmla="*/ 6724001 w 12192000"/>
              <a:gd name="connsiteY113" fmla="*/ 434021 h 6858000"/>
              <a:gd name="connsiteX114" fmla="*/ 0 w 12192000"/>
              <a:gd name="connsiteY114" fmla="*/ 0 h 6858000"/>
              <a:gd name="connsiteX115" fmla="*/ 12192000 w 12192000"/>
              <a:gd name="connsiteY115" fmla="*/ 0 h 6858000"/>
              <a:gd name="connsiteX116" fmla="*/ 12192000 w 12192000"/>
              <a:gd name="connsiteY116" fmla="*/ 6858000 h 6858000"/>
              <a:gd name="connsiteX117" fmla="*/ 0 w 12192000"/>
              <a:gd name="connsiteY1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192000" h="6858000">
                <a:moveTo>
                  <a:pt x="6724001" y="434021"/>
                </a:moveTo>
                <a:cubicBezTo>
                  <a:pt x="6639882" y="433113"/>
                  <a:pt x="6555627" y="433147"/>
                  <a:pt x="6471155" y="434599"/>
                </a:cubicBezTo>
                <a:cubicBezTo>
                  <a:pt x="6109461" y="440937"/>
                  <a:pt x="5748349" y="439351"/>
                  <a:pt x="5384913" y="497971"/>
                </a:cubicBezTo>
                <a:cubicBezTo>
                  <a:pt x="5199132" y="528072"/>
                  <a:pt x="5005803" y="518038"/>
                  <a:pt x="4818280" y="541802"/>
                </a:cubicBezTo>
                <a:cubicBezTo>
                  <a:pt x="4532641" y="578242"/>
                  <a:pt x="4247003" y="621019"/>
                  <a:pt x="3965428" y="675942"/>
                </a:cubicBezTo>
                <a:cubicBezTo>
                  <a:pt x="3877181" y="693369"/>
                  <a:pt x="3768034" y="703930"/>
                  <a:pt x="3699528" y="770472"/>
                </a:cubicBezTo>
                <a:cubicBezTo>
                  <a:pt x="3590961" y="728224"/>
                  <a:pt x="3523617" y="807966"/>
                  <a:pt x="3438854" y="834899"/>
                </a:cubicBezTo>
                <a:cubicBezTo>
                  <a:pt x="3405761" y="845462"/>
                  <a:pt x="3362218" y="860248"/>
                  <a:pt x="3367443" y="893518"/>
                </a:cubicBezTo>
                <a:cubicBezTo>
                  <a:pt x="3372089" y="935238"/>
                  <a:pt x="3420855" y="962172"/>
                  <a:pt x="3467301" y="953722"/>
                </a:cubicBezTo>
                <a:cubicBezTo>
                  <a:pt x="3611863" y="927317"/>
                  <a:pt x="3741328" y="986464"/>
                  <a:pt x="3889955" y="977486"/>
                </a:cubicBezTo>
                <a:cubicBezTo>
                  <a:pt x="3760488" y="1002836"/>
                  <a:pt x="3631601" y="1028713"/>
                  <a:pt x="3502135" y="1054062"/>
                </a:cubicBezTo>
                <a:cubicBezTo>
                  <a:pt x="3694303" y="1074129"/>
                  <a:pt x="3883568" y="1038218"/>
                  <a:pt x="4072832" y="1017622"/>
                </a:cubicBezTo>
                <a:cubicBezTo>
                  <a:pt x="4133792" y="1011285"/>
                  <a:pt x="4228424" y="962699"/>
                  <a:pt x="4244099" y="1030825"/>
                </a:cubicBezTo>
                <a:cubicBezTo>
                  <a:pt x="4254550" y="1076242"/>
                  <a:pt x="4152951" y="1079410"/>
                  <a:pt x="4095475" y="1092084"/>
                </a:cubicBezTo>
                <a:cubicBezTo>
                  <a:pt x="3841766" y="1146479"/>
                  <a:pt x="3583994" y="1178165"/>
                  <a:pt x="3327386" y="1215660"/>
                </a:cubicBezTo>
                <a:cubicBezTo>
                  <a:pt x="3303001" y="1219357"/>
                  <a:pt x="3271070" y="1216188"/>
                  <a:pt x="3254813" y="1226749"/>
                </a:cubicBezTo>
                <a:cubicBezTo>
                  <a:pt x="3123605" y="1311774"/>
                  <a:pt x="2957563" y="1339765"/>
                  <a:pt x="2776427" y="1401552"/>
                </a:cubicBezTo>
                <a:cubicBezTo>
                  <a:pt x="2890798" y="1430598"/>
                  <a:pt x="2968012" y="1370921"/>
                  <a:pt x="3063226" y="1384124"/>
                </a:cubicBezTo>
                <a:cubicBezTo>
                  <a:pt x="2966272" y="1448024"/>
                  <a:pt x="2853641" y="1460171"/>
                  <a:pt x="2754945" y="1495025"/>
                </a:cubicBezTo>
                <a:cubicBezTo>
                  <a:pt x="2684117" y="1519846"/>
                  <a:pt x="2421119" y="1597477"/>
                  <a:pt x="2381061" y="1619658"/>
                </a:cubicBezTo>
                <a:cubicBezTo>
                  <a:pt x="2260302" y="1688311"/>
                  <a:pt x="2107033" y="1720525"/>
                  <a:pt x="2008336" y="1814527"/>
                </a:cubicBezTo>
                <a:cubicBezTo>
                  <a:pt x="1938668" y="1880540"/>
                  <a:pt x="1822554" y="1868393"/>
                  <a:pt x="1740695" y="1914337"/>
                </a:cubicBezTo>
                <a:cubicBezTo>
                  <a:pt x="1711667" y="1957642"/>
                  <a:pt x="1767982" y="1968733"/>
                  <a:pt x="1787720" y="1991970"/>
                </a:cubicBezTo>
                <a:cubicBezTo>
                  <a:pt x="1813846" y="2023126"/>
                  <a:pt x="1767401" y="2040555"/>
                  <a:pt x="1754048" y="2078049"/>
                </a:cubicBezTo>
                <a:cubicBezTo>
                  <a:pt x="1907898" y="2035802"/>
                  <a:pt x="2054781" y="2010981"/>
                  <a:pt x="2228951" y="1996721"/>
                </a:cubicBezTo>
                <a:cubicBezTo>
                  <a:pt x="2171475" y="2057452"/>
                  <a:pt x="2101807" y="2031048"/>
                  <a:pt x="2054781" y="2053228"/>
                </a:cubicBezTo>
                <a:cubicBezTo>
                  <a:pt x="2024011" y="2067487"/>
                  <a:pt x="1976984" y="2073824"/>
                  <a:pt x="1985693" y="2109207"/>
                </a:cubicBezTo>
                <a:cubicBezTo>
                  <a:pt x="1992660" y="2137196"/>
                  <a:pt x="2032140" y="2133500"/>
                  <a:pt x="2061168" y="2130859"/>
                </a:cubicBezTo>
                <a:cubicBezTo>
                  <a:pt x="2172636" y="2120825"/>
                  <a:pt x="2281202" y="2117656"/>
                  <a:pt x="2388026" y="2184726"/>
                </a:cubicBezTo>
                <a:cubicBezTo>
                  <a:pt x="2116321" y="2282425"/>
                  <a:pt x="1803977" y="2241233"/>
                  <a:pt x="1560719" y="2384876"/>
                </a:cubicBezTo>
                <a:cubicBezTo>
                  <a:pt x="1594973" y="2429237"/>
                  <a:pt x="1643739" y="2405472"/>
                  <a:pt x="1679734" y="2400191"/>
                </a:cubicBezTo>
                <a:cubicBezTo>
                  <a:pt x="1916026" y="2364279"/>
                  <a:pt x="2760170" y="2428180"/>
                  <a:pt x="2882089" y="2383292"/>
                </a:cubicBezTo>
                <a:cubicBezTo>
                  <a:pt x="2956983" y="2355830"/>
                  <a:pt x="3035941" y="2342628"/>
                  <a:pt x="3116638" y="2359528"/>
                </a:cubicBezTo>
                <a:cubicBezTo>
                  <a:pt x="3194434" y="2375898"/>
                  <a:pt x="3174696" y="2605622"/>
                  <a:pt x="2897765" y="2758243"/>
                </a:cubicBezTo>
                <a:cubicBezTo>
                  <a:pt x="2858286" y="2779895"/>
                  <a:pt x="3034779" y="2811053"/>
                  <a:pt x="2981367" y="2829008"/>
                </a:cubicBezTo>
                <a:cubicBezTo>
                  <a:pt x="2939566" y="2843267"/>
                  <a:pt x="2734626" y="2835346"/>
                  <a:pt x="2682955" y="2846436"/>
                </a:cubicBezTo>
                <a:cubicBezTo>
                  <a:pt x="2662635" y="2851188"/>
                  <a:pt x="2040267" y="3029159"/>
                  <a:pt x="2099485" y="3066653"/>
                </a:cubicBezTo>
                <a:cubicBezTo>
                  <a:pt x="2276558" y="3179139"/>
                  <a:pt x="2869897" y="3385098"/>
                  <a:pt x="1807460" y="3454808"/>
                </a:cubicBezTo>
                <a:cubicBezTo>
                  <a:pt x="1841132" y="3495472"/>
                  <a:pt x="1934024" y="3469596"/>
                  <a:pt x="1921251" y="3540889"/>
                </a:cubicBezTo>
                <a:cubicBezTo>
                  <a:pt x="1780173" y="3579440"/>
                  <a:pt x="1617035" y="3577328"/>
                  <a:pt x="1453313" y="3637002"/>
                </a:cubicBezTo>
                <a:cubicBezTo>
                  <a:pt x="1527047" y="3680307"/>
                  <a:pt x="1611808" y="3653902"/>
                  <a:pt x="1686122" y="3667634"/>
                </a:cubicBezTo>
                <a:cubicBezTo>
                  <a:pt x="1644320" y="3722027"/>
                  <a:pt x="1572330" y="3713578"/>
                  <a:pt x="1513692" y="3725196"/>
                </a:cubicBezTo>
                <a:cubicBezTo>
                  <a:pt x="1459700" y="3736286"/>
                  <a:pt x="1345329" y="3830816"/>
                  <a:pt x="1369711" y="3826063"/>
                </a:cubicBezTo>
                <a:cubicBezTo>
                  <a:pt x="1595553" y="3783815"/>
                  <a:pt x="1824877" y="3795434"/>
                  <a:pt x="2051298" y="3754242"/>
                </a:cubicBezTo>
                <a:cubicBezTo>
                  <a:pt x="2126192" y="3740511"/>
                  <a:pt x="2210955" y="3714106"/>
                  <a:pt x="2245207" y="3797018"/>
                </a:cubicBezTo>
                <a:cubicBezTo>
                  <a:pt x="2255659" y="3821310"/>
                  <a:pt x="2248109" y="3829232"/>
                  <a:pt x="2353192" y="3796489"/>
                </a:cubicBezTo>
                <a:cubicBezTo>
                  <a:pt x="2394414" y="3783815"/>
                  <a:pt x="2448988" y="3770085"/>
                  <a:pt x="2490207" y="3801242"/>
                </a:cubicBezTo>
                <a:cubicBezTo>
                  <a:pt x="2464082" y="3840321"/>
                  <a:pt x="2413572" y="3828703"/>
                  <a:pt x="2375835" y="3839794"/>
                </a:cubicBezTo>
                <a:cubicBezTo>
                  <a:pt x="2275978" y="3868311"/>
                  <a:pt x="2619094" y="3977100"/>
                  <a:pt x="2522138" y="4009841"/>
                </a:cubicBezTo>
                <a:cubicBezTo>
                  <a:pt x="2323584" y="4076912"/>
                  <a:pt x="2199343" y="4057372"/>
                  <a:pt x="1998466" y="4130778"/>
                </a:cubicBezTo>
                <a:cubicBezTo>
                  <a:pt x="2066973" y="4129192"/>
                  <a:pt x="2046072" y="4154543"/>
                  <a:pt x="2114580" y="4154543"/>
                </a:cubicBezTo>
                <a:cubicBezTo>
                  <a:pt x="2145350" y="4154543"/>
                  <a:pt x="2177862" y="4160878"/>
                  <a:pt x="2177862" y="4189925"/>
                </a:cubicBezTo>
                <a:cubicBezTo>
                  <a:pt x="2177862" y="4217385"/>
                  <a:pt x="1817330" y="4367895"/>
                  <a:pt x="1868419" y="4382153"/>
                </a:cubicBezTo>
                <a:cubicBezTo>
                  <a:pt x="2007755" y="4420704"/>
                  <a:pt x="2365385" y="4302410"/>
                  <a:pt x="2279460" y="4356805"/>
                </a:cubicBezTo>
                <a:cubicBezTo>
                  <a:pt x="2148834" y="4439716"/>
                  <a:pt x="2129094" y="4456088"/>
                  <a:pt x="2029817" y="4468235"/>
                </a:cubicBezTo>
                <a:cubicBezTo>
                  <a:pt x="1944474" y="4478796"/>
                  <a:pt x="1644320" y="4710633"/>
                  <a:pt x="1560137" y="4730172"/>
                </a:cubicBezTo>
                <a:cubicBezTo>
                  <a:pt x="1485825" y="4747072"/>
                  <a:pt x="1774947" y="4800410"/>
                  <a:pt x="1956664" y="4820477"/>
                </a:cubicBezTo>
                <a:cubicBezTo>
                  <a:pt x="2130256" y="4840017"/>
                  <a:pt x="3101544" y="4789319"/>
                  <a:pt x="3268168" y="4852692"/>
                </a:cubicBezTo>
                <a:cubicBezTo>
                  <a:pt x="3111993" y="4878041"/>
                  <a:pt x="2970336" y="4953030"/>
                  <a:pt x="2807197" y="4939300"/>
                </a:cubicBezTo>
                <a:cubicBezTo>
                  <a:pt x="2773524" y="4936660"/>
                  <a:pt x="2724756" y="4930323"/>
                  <a:pt x="2721272" y="4970458"/>
                </a:cubicBezTo>
                <a:cubicBezTo>
                  <a:pt x="2718369" y="5005313"/>
                  <a:pt x="2788038" y="4981548"/>
                  <a:pt x="2802552" y="5014291"/>
                </a:cubicBezTo>
                <a:cubicBezTo>
                  <a:pt x="2719531" y="5060235"/>
                  <a:pt x="2621415" y="5018515"/>
                  <a:pt x="2537812" y="5053898"/>
                </a:cubicBezTo>
                <a:cubicBezTo>
                  <a:pt x="2491948" y="5099314"/>
                  <a:pt x="2589483" y="5107236"/>
                  <a:pt x="2569744" y="5153182"/>
                </a:cubicBezTo>
                <a:cubicBezTo>
                  <a:pt x="2301522" y="5193845"/>
                  <a:pt x="2252174" y="5268836"/>
                  <a:pt x="1987436" y="5334320"/>
                </a:cubicBezTo>
                <a:cubicBezTo>
                  <a:pt x="1971179" y="5338545"/>
                  <a:pt x="1958407" y="5352274"/>
                  <a:pt x="1972921" y="5382376"/>
                </a:cubicBezTo>
                <a:cubicBezTo>
                  <a:pt x="2087874" y="5396107"/>
                  <a:pt x="2215599" y="5373399"/>
                  <a:pt x="2341001" y="5360725"/>
                </a:cubicBezTo>
                <a:cubicBezTo>
                  <a:pt x="2537812" y="5340129"/>
                  <a:pt x="2533748" y="5339072"/>
                  <a:pt x="2710822" y="5418816"/>
                </a:cubicBezTo>
                <a:cubicBezTo>
                  <a:pt x="2743914" y="5433602"/>
                  <a:pt x="2801390" y="5438355"/>
                  <a:pt x="2833903" y="5413007"/>
                </a:cubicBezTo>
                <a:cubicBezTo>
                  <a:pt x="2896604" y="5364422"/>
                  <a:pt x="2950016" y="5368646"/>
                  <a:pt x="3011556" y="5399276"/>
                </a:cubicBezTo>
                <a:cubicBezTo>
                  <a:pt x="3077160" y="5432547"/>
                  <a:pt x="3171793" y="5391882"/>
                  <a:pt x="3254233" y="5439412"/>
                </a:cubicBezTo>
                <a:cubicBezTo>
                  <a:pt x="3099802" y="5473739"/>
                  <a:pt x="2957563" y="5473739"/>
                  <a:pt x="2792101" y="5471625"/>
                </a:cubicBezTo>
                <a:cubicBezTo>
                  <a:pt x="2846095" y="5537639"/>
                  <a:pt x="2914601" y="5536582"/>
                  <a:pt x="2977303" y="5539751"/>
                </a:cubicBezTo>
                <a:cubicBezTo>
                  <a:pt x="3214174" y="5551898"/>
                  <a:pt x="3601411" y="5660686"/>
                  <a:pt x="3656566" y="5678642"/>
                </a:cubicBezTo>
                <a:cubicBezTo>
                  <a:pt x="4280675" y="5879847"/>
                  <a:pt x="4178497" y="5898332"/>
                  <a:pt x="4858340" y="5969625"/>
                </a:cubicBezTo>
                <a:cubicBezTo>
                  <a:pt x="5261253" y="6011873"/>
                  <a:pt x="4887368" y="6032469"/>
                  <a:pt x="5296668" y="6043559"/>
                </a:cubicBezTo>
                <a:cubicBezTo>
                  <a:pt x="5349500" y="6045143"/>
                  <a:pt x="5402911" y="6044087"/>
                  <a:pt x="5456323" y="6042502"/>
                </a:cubicBezTo>
                <a:cubicBezTo>
                  <a:pt x="5368077" y="6073134"/>
                  <a:pt x="5267058" y="6100066"/>
                  <a:pt x="5267058" y="6100066"/>
                </a:cubicBezTo>
                <a:cubicBezTo>
                  <a:pt x="5267058" y="6100066"/>
                  <a:pt x="5318728" y="6208854"/>
                  <a:pt x="7095266" y="6287541"/>
                </a:cubicBezTo>
                <a:cubicBezTo>
                  <a:pt x="7422124" y="6302329"/>
                  <a:pt x="9563254" y="6024548"/>
                  <a:pt x="9707235" y="5994446"/>
                </a:cubicBezTo>
                <a:cubicBezTo>
                  <a:pt x="9844249" y="5966984"/>
                  <a:pt x="10002164" y="5671247"/>
                  <a:pt x="10083442" y="5678642"/>
                </a:cubicBezTo>
                <a:cubicBezTo>
                  <a:pt x="10103183" y="5653293"/>
                  <a:pt x="10283158" y="5139979"/>
                  <a:pt x="10338892" y="4650957"/>
                </a:cubicBezTo>
                <a:cubicBezTo>
                  <a:pt x="10448618" y="4580718"/>
                  <a:pt x="10551960" y="4503088"/>
                  <a:pt x="10628013" y="4411198"/>
                </a:cubicBezTo>
                <a:cubicBezTo>
                  <a:pt x="10675040" y="4354692"/>
                  <a:pt x="10718003" y="4298185"/>
                  <a:pt x="10802766" y="4258050"/>
                </a:cubicBezTo>
                <a:cubicBezTo>
                  <a:pt x="10755739" y="4203128"/>
                  <a:pt x="10675040" y="4190453"/>
                  <a:pt x="10614662" y="4150318"/>
                </a:cubicBezTo>
                <a:cubicBezTo>
                  <a:pt x="10610017" y="4117046"/>
                  <a:pt x="10705811" y="4127081"/>
                  <a:pt x="10681427" y="4054203"/>
                </a:cubicBezTo>
                <a:cubicBezTo>
                  <a:pt x="10648335" y="3957032"/>
                  <a:pt x="10684328" y="3846131"/>
                  <a:pt x="10520029" y="3804411"/>
                </a:cubicBezTo>
                <a:cubicBezTo>
                  <a:pt x="10476485" y="3709881"/>
                  <a:pt x="10464294" y="3558845"/>
                  <a:pt x="10568798" y="3466426"/>
                </a:cubicBezTo>
                <a:cubicBezTo>
                  <a:pt x="10724388" y="3328592"/>
                  <a:pt x="10699424" y="3240927"/>
                  <a:pt x="10499709" y="3166465"/>
                </a:cubicBezTo>
                <a:cubicBezTo>
                  <a:pt x="10474164" y="3156958"/>
                  <a:pt x="10501452" y="2570768"/>
                  <a:pt x="10489840" y="2546475"/>
                </a:cubicBezTo>
                <a:cubicBezTo>
                  <a:pt x="10508418" y="2513205"/>
                  <a:pt x="10551960" y="2521126"/>
                  <a:pt x="10584471" y="2512148"/>
                </a:cubicBezTo>
                <a:cubicBezTo>
                  <a:pt x="10726711" y="2474125"/>
                  <a:pt x="10731357" y="2474125"/>
                  <a:pt x="10695942" y="2358471"/>
                </a:cubicBezTo>
                <a:cubicBezTo>
                  <a:pt x="10685490" y="2323616"/>
                  <a:pt x="10709874" y="2309357"/>
                  <a:pt x="10732516" y="2287706"/>
                </a:cubicBezTo>
                <a:cubicBezTo>
                  <a:pt x="10817280" y="2206905"/>
                  <a:pt x="10817860" y="2205850"/>
                  <a:pt x="10731357" y="2137725"/>
                </a:cubicBezTo>
                <a:cubicBezTo>
                  <a:pt x="10706391" y="2118185"/>
                  <a:pt x="10689555" y="2097061"/>
                  <a:pt x="10678525" y="2070656"/>
                </a:cubicBezTo>
                <a:cubicBezTo>
                  <a:pt x="10658203" y="2022599"/>
                  <a:pt x="10658784" y="1982463"/>
                  <a:pt x="10735999" y="1956587"/>
                </a:cubicBezTo>
                <a:cubicBezTo>
                  <a:pt x="10789993" y="1938104"/>
                  <a:pt x="10820762" y="1916978"/>
                  <a:pt x="10824246" y="1862584"/>
                </a:cubicBezTo>
                <a:cubicBezTo>
                  <a:pt x="10826570" y="1817166"/>
                  <a:pt x="10832955" y="1787594"/>
                  <a:pt x="10773156" y="1768054"/>
                </a:cubicBezTo>
                <a:cubicBezTo>
                  <a:pt x="10724969" y="1752211"/>
                  <a:pt x="10711036" y="1718412"/>
                  <a:pt x="10716261" y="1678278"/>
                </a:cubicBezTo>
                <a:cubicBezTo>
                  <a:pt x="10728452" y="1580050"/>
                  <a:pt x="10662849" y="1522487"/>
                  <a:pt x="10554864" y="1477599"/>
                </a:cubicBezTo>
                <a:cubicBezTo>
                  <a:pt x="10452101" y="1434822"/>
                  <a:pt x="10362116" y="1377259"/>
                  <a:pt x="10267483" y="1324977"/>
                </a:cubicBezTo>
                <a:cubicBezTo>
                  <a:pt x="10162399" y="1266887"/>
                  <a:pt x="10040481" y="1232031"/>
                  <a:pt x="9913337" y="1202458"/>
                </a:cubicBezTo>
                <a:cubicBezTo>
                  <a:pt x="9936561" y="1160210"/>
                  <a:pt x="10016678" y="1183974"/>
                  <a:pt x="10024805" y="1124827"/>
                </a:cubicBezTo>
                <a:cubicBezTo>
                  <a:pt x="9826251" y="1074658"/>
                  <a:pt x="9636408" y="999139"/>
                  <a:pt x="9411726" y="980655"/>
                </a:cubicBezTo>
                <a:cubicBezTo>
                  <a:pt x="9593444" y="990161"/>
                  <a:pt x="9758326" y="922036"/>
                  <a:pt x="9930753" y="901968"/>
                </a:cubicBezTo>
                <a:cubicBezTo>
                  <a:pt x="9947008" y="868698"/>
                  <a:pt x="9909273" y="877147"/>
                  <a:pt x="9894178" y="871339"/>
                </a:cubicBezTo>
                <a:cubicBezTo>
                  <a:pt x="9879083" y="865001"/>
                  <a:pt x="9860506" y="862889"/>
                  <a:pt x="9858182" y="839125"/>
                </a:cubicBezTo>
                <a:cubicBezTo>
                  <a:pt x="9941205" y="804798"/>
                  <a:pt x="10045126" y="827506"/>
                  <a:pt x="10131050" y="792652"/>
                </a:cubicBezTo>
                <a:cubicBezTo>
                  <a:pt x="10111891" y="741954"/>
                  <a:pt x="10037578" y="772583"/>
                  <a:pt x="10006808" y="731920"/>
                </a:cubicBezTo>
                <a:cubicBezTo>
                  <a:pt x="10086927" y="724526"/>
                  <a:pt x="10161239" y="721357"/>
                  <a:pt x="10233809" y="710268"/>
                </a:cubicBezTo>
                <a:cubicBezTo>
                  <a:pt x="10290705" y="701818"/>
                  <a:pt x="10306380" y="658513"/>
                  <a:pt x="10267483" y="628940"/>
                </a:cubicBezTo>
                <a:cubicBezTo>
                  <a:pt x="10232648" y="602536"/>
                  <a:pt x="10181559" y="600422"/>
                  <a:pt x="10136275" y="589333"/>
                </a:cubicBezTo>
                <a:cubicBezTo>
                  <a:pt x="9813479" y="512230"/>
                  <a:pt x="9474428" y="487409"/>
                  <a:pt x="9131312" y="480544"/>
                </a:cubicBezTo>
                <a:cubicBezTo>
                  <a:pt x="8580936" y="469453"/>
                  <a:pt x="8028817" y="469982"/>
                  <a:pt x="7479600" y="454667"/>
                </a:cubicBezTo>
                <a:cubicBezTo>
                  <a:pt x="7227489" y="447934"/>
                  <a:pt x="6976357" y="436744"/>
                  <a:pt x="6724001" y="434021"/>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E8B89806-2153-30AF-FF3A-9222F372E7AC}"/>
              </a:ext>
            </a:extLst>
          </p:cNvPr>
          <p:cNvPicPr>
            <a:picLocks noChangeAspect="1"/>
          </p:cNvPicPr>
          <p:nvPr/>
        </p:nvPicPr>
        <p:blipFill>
          <a:blip r:embed="rId2"/>
          <a:stretch>
            <a:fillRect/>
          </a:stretch>
        </p:blipFill>
        <p:spPr>
          <a:xfrm>
            <a:off x="4593609" y="1289713"/>
            <a:ext cx="4073857" cy="4073857"/>
          </a:xfrm>
          <a:prstGeom prst="rect">
            <a:avLst/>
          </a:prstGeom>
        </p:spPr>
      </p:pic>
    </p:spTree>
    <p:extLst>
      <p:ext uri="{BB962C8B-B14F-4D97-AF65-F5344CB8AC3E}">
        <p14:creationId xmlns:p14="http://schemas.microsoft.com/office/powerpoint/2010/main" val="23194710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ook cover with text&#10;&#10;Description automatically generated">
            <a:extLst>
              <a:ext uri="{FF2B5EF4-FFF2-40B4-BE49-F238E27FC236}">
                <a16:creationId xmlns:a16="http://schemas.microsoft.com/office/drawing/2014/main" id="{CAF7040E-5F86-7C61-3A95-85A4AAD9E504}"/>
              </a:ext>
            </a:extLst>
          </p:cNvPr>
          <p:cNvPicPr>
            <a:picLocks noChangeAspect="1"/>
          </p:cNvPicPr>
          <p:nvPr/>
        </p:nvPicPr>
        <p:blipFill rotWithShape="1">
          <a:blip r:embed="rId2"/>
          <a:srcRect l="27381" t="57848" r="27564" b="11635"/>
          <a:stretch/>
        </p:blipFill>
        <p:spPr>
          <a:xfrm>
            <a:off x="2050804" y="734786"/>
            <a:ext cx="8090392" cy="5479747"/>
          </a:xfrm>
          <a:prstGeom prst="rect">
            <a:avLst/>
          </a:prstGeom>
        </p:spPr>
      </p:pic>
    </p:spTree>
    <p:extLst>
      <p:ext uri="{BB962C8B-B14F-4D97-AF65-F5344CB8AC3E}">
        <p14:creationId xmlns:p14="http://schemas.microsoft.com/office/powerpoint/2010/main" val="6783288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5114" y="128337"/>
            <a:ext cx="11028600" cy="4295640"/>
          </a:xfrm>
          <a:prstGeom prst="rect">
            <a:avLst/>
          </a:prstGeom>
        </p:spPr>
      </p:pic>
      <p:sp>
        <p:nvSpPr>
          <p:cNvPr id="3" name="Title 2"/>
          <p:cNvSpPr>
            <a:spLocks noGrp="1"/>
          </p:cNvSpPr>
          <p:nvPr>
            <p:ph type="title"/>
          </p:nvPr>
        </p:nvSpPr>
        <p:spPr>
          <a:xfrm>
            <a:off x="831850" y="4423977"/>
            <a:ext cx="10821864" cy="789707"/>
          </a:xfrm>
        </p:spPr>
        <p:txBody>
          <a:bodyPr>
            <a:noAutofit/>
          </a:bodyPr>
          <a:lstStyle/>
          <a:p>
            <a:r>
              <a:rPr lang="en-US" sz="3150" dirty="0" smtClean="0">
                <a:latin typeface="Gibson" panose="02000000000000000000" pitchFamily="50" charset="0"/>
              </a:rPr>
              <a:t>Panel 3: Building a Stronger, More Inclusive Workforce System</a:t>
            </a:r>
            <a:endParaRPr lang="en-US" sz="3150" dirty="0">
              <a:latin typeface="Gibson" panose="02000000000000000000" pitchFamily="50" charset="0"/>
            </a:endParaRPr>
          </a:p>
        </p:txBody>
      </p:sp>
      <p:sp>
        <p:nvSpPr>
          <p:cNvPr id="4" name="Text Placeholder 3"/>
          <p:cNvSpPr>
            <a:spLocks noGrp="1"/>
          </p:cNvSpPr>
          <p:nvPr>
            <p:ph type="body" idx="1"/>
          </p:nvPr>
        </p:nvSpPr>
        <p:spPr>
          <a:xfrm>
            <a:off x="831850" y="5213683"/>
            <a:ext cx="10515600" cy="1347537"/>
          </a:xfrm>
        </p:spPr>
        <p:txBody>
          <a:bodyPr>
            <a:normAutofit fontScale="85000" lnSpcReduction="20000"/>
          </a:bodyPr>
          <a:lstStyle/>
          <a:p>
            <a:r>
              <a:rPr lang="en-US" dirty="0" smtClean="0">
                <a:latin typeface="Gibson Light" panose="02000000000000000000" pitchFamily="50" charset="0"/>
              </a:rPr>
              <a:t>Matthew Amidon, Contractor, American Enterprise Institute</a:t>
            </a:r>
          </a:p>
          <a:p>
            <a:r>
              <a:rPr lang="en-US" dirty="0" smtClean="0">
                <a:latin typeface="Gibson Light" panose="02000000000000000000" pitchFamily="50" charset="0"/>
              </a:rPr>
              <a:t>Mason M. Bishop, Nonresident Fellow, American Enterprise Institute</a:t>
            </a:r>
          </a:p>
          <a:p>
            <a:r>
              <a:rPr lang="en-US" dirty="0" smtClean="0">
                <a:latin typeface="Gibson Light" panose="02000000000000000000" pitchFamily="50" charset="0"/>
              </a:rPr>
              <a:t>Anne Kim, Senior Fellow, </a:t>
            </a:r>
            <a:r>
              <a:rPr lang="en-US" i="1" dirty="0" smtClean="0">
                <a:latin typeface="Gibson Light" panose="02000000000000000000" pitchFamily="50" charset="0"/>
              </a:rPr>
              <a:t>Future Ed</a:t>
            </a:r>
          </a:p>
          <a:p>
            <a:r>
              <a:rPr lang="en-US" dirty="0" smtClean="0">
                <a:latin typeface="Gibson Light" panose="02000000000000000000" pitchFamily="50" charset="0"/>
              </a:rPr>
              <a:t>Ken Troske, Richard W. and Janis H. </a:t>
            </a:r>
            <a:r>
              <a:rPr lang="en-US" dirty="0" err="1" smtClean="0">
                <a:latin typeface="Gibson Light" panose="02000000000000000000" pitchFamily="50" charset="0"/>
              </a:rPr>
              <a:t>Furst</a:t>
            </a:r>
            <a:r>
              <a:rPr lang="en-US" dirty="0" smtClean="0">
                <a:latin typeface="Gibson Light" panose="02000000000000000000" pitchFamily="50" charset="0"/>
              </a:rPr>
              <a:t> Endowed Chair, University of Kentucky Galton College</a:t>
            </a:r>
            <a:endParaRPr lang="en-US" dirty="0">
              <a:latin typeface="Gibson Light" panose="02000000000000000000" pitchFamily="50" charset="0"/>
            </a:endParaRPr>
          </a:p>
        </p:txBody>
      </p:sp>
    </p:spTree>
    <p:extLst>
      <p:ext uri="{BB962C8B-B14F-4D97-AF65-F5344CB8AC3E}">
        <p14:creationId xmlns:p14="http://schemas.microsoft.com/office/powerpoint/2010/main" val="13761707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8CC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b="1" dirty="0" smtClean="0">
                <a:solidFill>
                  <a:schemeClr val="bg1"/>
                </a:solidFill>
                <a:latin typeface="Gibson Light" panose="02000000000000000000" pitchFamily="50" charset="0"/>
              </a:rPr>
              <a:t>Social Capital in Tulare County</a:t>
            </a:r>
            <a:br>
              <a:rPr lang="en-US" sz="4400" b="1" dirty="0" smtClean="0">
                <a:solidFill>
                  <a:schemeClr val="bg1"/>
                </a:solidFill>
                <a:latin typeface="Gibson Light" panose="02000000000000000000" pitchFamily="50" charset="0"/>
              </a:rPr>
            </a:br>
            <a:r>
              <a:rPr lang="en-US" sz="4400" b="1" dirty="0" smtClean="0">
                <a:solidFill>
                  <a:schemeClr val="bg1"/>
                </a:solidFill>
                <a:latin typeface="Gibson Light" panose="02000000000000000000" pitchFamily="50" charset="0"/>
              </a:rPr>
              <a:t> </a:t>
            </a:r>
            <a:endParaRPr lang="en-US" sz="4400" b="1" dirty="0">
              <a:solidFill>
                <a:schemeClr val="bg1"/>
              </a:solidFill>
              <a:latin typeface="Gibson Light" panose="02000000000000000000" pitchFamily="50" charset="0"/>
            </a:endParaRPr>
          </a:p>
        </p:txBody>
      </p:sp>
      <p:sp>
        <p:nvSpPr>
          <p:cNvPr id="3" name="Subtitle 2"/>
          <p:cNvSpPr>
            <a:spLocks noGrp="1"/>
          </p:cNvSpPr>
          <p:nvPr>
            <p:ph type="subTitle" idx="1"/>
          </p:nvPr>
        </p:nvSpPr>
        <p:spPr/>
        <p:txBody>
          <a:bodyPr/>
          <a:lstStyle/>
          <a:p>
            <a:r>
              <a:rPr lang="en-US" dirty="0">
                <a:solidFill>
                  <a:schemeClr val="bg1"/>
                </a:solidFill>
                <a:latin typeface="Gibson Light" panose="02000000000000000000" pitchFamily="50" charset="0"/>
              </a:rPr>
              <a:t>Brent Orrell</a:t>
            </a:r>
          </a:p>
          <a:p>
            <a:r>
              <a:rPr lang="en-US" dirty="0" smtClean="0">
                <a:solidFill>
                  <a:schemeClr val="bg1"/>
                </a:solidFill>
                <a:latin typeface="Gibson Light" panose="02000000000000000000" pitchFamily="50" charset="0"/>
              </a:rPr>
              <a:t>Central Valley Workforce Policy Summit</a:t>
            </a:r>
            <a:endParaRPr lang="en-US" dirty="0">
              <a:solidFill>
                <a:schemeClr val="bg1"/>
              </a:solidFill>
              <a:latin typeface="Gibson Light" panose="02000000000000000000" pitchFamily="50" charset="0"/>
            </a:endParaRPr>
          </a:p>
          <a:p>
            <a:r>
              <a:rPr lang="en-US" dirty="0">
                <a:solidFill>
                  <a:schemeClr val="bg1"/>
                </a:solidFill>
                <a:latin typeface="Gibson Light" panose="02000000000000000000" pitchFamily="50" charset="0"/>
              </a:rPr>
              <a:t>American Enterprise Institute</a:t>
            </a:r>
          </a:p>
          <a:p>
            <a:endParaRPr lang="en-US" dirty="0"/>
          </a:p>
        </p:txBody>
      </p:sp>
      <p:sp>
        <p:nvSpPr>
          <p:cNvPr id="4" name="Title 1">
            <a:extLst>
              <a:ext uri="{FF2B5EF4-FFF2-40B4-BE49-F238E27FC236}">
                <a16:creationId xmlns:a16="http://schemas.microsoft.com/office/drawing/2014/main" id="{BF7E2C80-C3C0-43C3-B579-FFD4F0E778CC}"/>
              </a:ext>
            </a:extLst>
          </p:cNvPr>
          <p:cNvSpPr txBox="1">
            <a:spLocks/>
          </p:cNvSpPr>
          <p:nvPr/>
        </p:nvSpPr>
        <p:spPr>
          <a:xfrm>
            <a:off x="2326246" y="1758689"/>
            <a:ext cx="7895645"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Gibson Light" panose="02000000000000000000" pitchFamily="50" charset="0"/>
              <a:ea typeface="+mj-ea"/>
              <a:cs typeface="+mj-cs"/>
            </a:endParaRPr>
          </a:p>
        </p:txBody>
      </p:sp>
      <p:sp>
        <p:nvSpPr>
          <p:cNvPr id="5" name="Subtitle 2">
            <a:extLst>
              <a:ext uri="{FF2B5EF4-FFF2-40B4-BE49-F238E27FC236}">
                <a16:creationId xmlns:a16="http://schemas.microsoft.com/office/drawing/2014/main" id="{E3F8CD2C-6AE6-4DED-89BD-7A8BFDCB4A99}"/>
              </a:ext>
            </a:extLst>
          </p:cNvPr>
          <p:cNvSpPr txBox="1">
            <a:spLocks/>
          </p:cNvSpPr>
          <p:nvPr/>
        </p:nvSpPr>
        <p:spPr>
          <a:xfrm>
            <a:off x="4142981" y="4057398"/>
            <a:ext cx="4196862"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Gibson Light" panose="02000000000000000000" pitchFamily="50" charset="0"/>
              <a:ea typeface="+mn-ea"/>
              <a:cs typeface="+mn-cs"/>
            </a:endParaRPr>
          </a:p>
        </p:txBody>
      </p:sp>
      <p:pic>
        <p:nvPicPr>
          <p:cNvPr id="6" name="Picture 5"/>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10533888" y="6004010"/>
            <a:ext cx="1454912" cy="735458"/>
          </a:xfrm>
          <a:prstGeom prst="rect">
            <a:avLst/>
          </a:prstGeom>
        </p:spPr>
      </p:pic>
    </p:spTree>
    <p:extLst>
      <p:ext uri="{BB962C8B-B14F-4D97-AF65-F5344CB8AC3E}">
        <p14:creationId xmlns:p14="http://schemas.microsoft.com/office/powerpoint/2010/main" val="37637145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312A7-2664-0764-1BC7-24E240F4E630}"/>
              </a:ext>
            </a:extLst>
          </p:cNvPr>
          <p:cNvSpPr>
            <a:spLocks noGrp="1"/>
          </p:cNvSpPr>
          <p:nvPr>
            <p:ph type="ctrTitle"/>
          </p:nvPr>
        </p:nvSpPr>
        <p:spPr>
          <a:xfrm>
            <a:off x="1151351" y="997102"/>
            <a:ext cx="9889298" cy="3205379"/>
          </a:xfrm>
        </p:spPr>
        <p:txBody>
          <a:bodyPr>
            <a:normAutofit fontScale="90000"/>
          </a:bodyPr>
          <a:lstStyle/>
          <a:p>
            <a:r>
              <a:rPr lang="en-US" dirty="0">
                <a:latin typeface="Times New Roman" panose="02020603050405020304" pitchFamily="18" charset="0"/>
                <a:cs typeface="Times New Roman" panose="02020603050405020304" pitchFamily="18" charset="0"/>
              </a:rPr>
              <a:t>Government-Supported Job Training in the US: </a:t>
            </a:r>
            <a:r>
              <a:rPr lang="en-US" sz="6000" b="0" i="0" u="none" strike="noStrike" baseline="0" dirty="0">
                <a:solidFill>
                  <a:srgbClr val="404041"/>
                </a:solidFill>
                <a:latin typeface="Times New Roman" panose="02020603050405020304" pitchFamily="18" charset="0"/>
                <a:cs typeface="Times New Roman" panose="02020603050405020304" pitchFamily="18" charset="0"/>
              </a:rPr>
              <a:t>The Workforce Innovation and Opportunity Act Moving Forward </a:t>
            </a:r>
            <a:endParaRPr lang="en-US"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8476C8EB-39EF-CFFD-24A9-4D1CD5331D9B}"/>
              </a:ext>
            </a:extLst>
          </p:cNvPr>
          <p:cNvSpPr>
            <a:spLocks noGrp="1"/>
          </p:cNvSpPr>
          <p:nvPr>
            <p:ph type="subTitle" idx="1"/>
          </p:nvPr>
        </p:nvSpPr>
        <p:spPr>
          <a:xfrm>
            <a:off x="1524000" y="4647559"/>
            <a:ext cx="9144000" cy="1655762"/>
          </a:xfrm>
        </p:spPr>
        <p:txBody>
          <a:bodyPr/>
          <a:lstStyle/>
          <a:p>
            <a:r>
              <a:rPr lang="en-US" dirty="0">
                <a:latin typeface="Times New Roman" panose="02020603050405020304" pitchFamily="18" charset="0"/>
                <a:cs typeface="Times New Roman" panose="02020603050405020304" pitchFamily="18" charset="0"/>
              </a:rPr>
              <a:t>Kenneth Troske, Peter Mueser</a:t>
            </a:r>
          </a:p>
          <a:p>
            <a:r>
              <a:rPr lang="en-US" dirty="0">
                <a:latin typeface="Times New Roman" panose="02020603050405020304" pitchFamily="18" charset="0"/>
                <a:cs typeface="Times New Roman" panose="02020603050405020304" pitchFamily="18" charset="0"/>
              </a:rPr>
              <a:t>Comments by </a:t>
            </a:r>
            <a:r>
              <a:rPr lang="en-US" dirty="0" smtClean="0">
                <a:latin typeface="Times New Roman" panose="02020603050405020304" pitchFamily="18" charset="0"/>
                <a:cs typeface="Times New Roman" panose="02020603050405020304" pitchFamily="18" charset="0"/>
              </a:rPr>
              <a:t>Brent </a:t>
            </a:r>
            <a:r>
              <a:rPr lang="en-US" dirty="0">
                <a:latin typeface="Times New Roman" panose="02020603050405020304" pitchFamily="18" charset="0"/>
                <a:cs typeface="Times New Roman" panose="02020603050405020304" pitchFamily="18" charset="0"/>
              </a:rPr>
              <a:t>Orrell</a:t>
            </a:r>
          </a:p>
        </p:txBody>
      </p:sp>
      <p:sp>
        <p:nvSpPr>
          <p:cNvPr id="4" name="Rectangle 3">
            <a:extLst>
              <a:ext uri="{FF2B5EF4-FFF2-40B4-BE49-F238E27FC236}">
                <a16:creationId xmlns:a16="http://schemas.microsoft.com/office/drawing/2014/main" id="{B4F2589E-0944-3D9A-5A4F-2490DA827789}"/>
              </a:ext>
            </a:extLst>
          </p:cNvPr>
          <p:cNvSpPr/>
          <p:nvPr/>
        </p:nvSpPr>
        <p:spPr>
          <a:xfrm>
            <a:off x="0" y="0"/>
            <a:ext cx="337279" cy="1588957"/>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793005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C3650C-2E75-7C66-7F8E-BD9E9EEB4602}"/>
              </a:ext>
            </a:extLst>
          </p:cNvPr>
          <p:cNvSpPr>
            <a:spLocks noGrp="1"/>
          </p:cNvSpPr>
          <p:nvPr>
            <p:ph idx="1"/>
          </p:nvPr>
        </p:nvSpPr>
        <p:spPr>
          <a:xfrm>
            <a:off x="838200" y="457200"/>
            <a:ext cx="10515600" cy="5931073"/>
          </a:xfrm>
        </p:spPr>
        <p:txBody>
          <a:bodyPr>
            <a:normAutofit/>
          </a:bodyPr>
          <a:lstStyle/>
          <a:p>
            <a:pPr marL="0" indent="0">
              <a:buNone/>
            </a:pPr>
            <a:r>
              <a:rPr lang="en-US" dirty="0">
                <a:latin typeface="Times New Roman" panose="02020603050405020304" pitchFamily="18" charset="0"/>
                <a:cs typeface="Times New Roman" panose="02020603050405020304" pitchFamily="18" charset="0"/>
              </a:rPr>
              <a:t>Federal training programs start in 1962 with Manpower Development Training Act (MDTA)</a:t>
            </a:r>
          </a:p>
          <a:p>
            <a:pPr marL="457200" lvl="1" indent="0">
              <a:buNone/>
            </a:pPr>
            <a:r>
              <a:rPr lang="en-US" dirty="0">
                <a:latin typeface="Times New Roman" panose="02020603050405020304" pitchFamily="18" charset="0"/>
                <a:cs typeface="Times New Roman" panose="02020603050405020304" pitchFamily="18" charset="0"/>
              </a:rPr>
              <a:t>Designed to retrain workers affected by trade and technological change</a:t>
            </a:r>
          </a:p>
          <a:p>
            <a:pPr marL="0" indent="0">
              <a:spcBef>
                <a:spcPts val="2400"/>
              </a:spcBef>
              <a:buNone/>
            </a:pPr>
            <a:r>
              <a:rPr lang="en-US" dirty="0">
                <a:latin typeface="Times New Roman" panose="02020603050405020304" pitchFamily="18" charset="0"/>
                <a:cs typeface="Times New Roman" panose="02020603050405020304" pitchFamily="18" charset="0"/>
              </a:rPr>
              <a:t>Since start of JTPA funding in real dollars, or as a share of GDP, has fallen significantly</a:t>
            </a:r>
          </a:p>
          <a:p>
            <a:pPr marL="457200" lvl="1" indent="0">
              <a:buNone/>
            </a:pPr>
            <a:r>
              <a:rPr lang="en-US" dirty="0">
                <a:latin typeface="Times New Roman" panose="02020603050405020304" pitchFamily="18" charset="0"/>
                <a:cs typeface="Times New Roman" panose="02020603050405020304" pitchFamily="18" charset="0"/>
              </a:rPr>
              <a:t>Decline seems related to studies showing training programs are not effective</a:t>
            </a:r>
          </a:p>
          <a:p>
            <a:pPr marL="457200" lvl="1" indent="0">
              <a:buNone/>
            </a:pPr>
            <a:r>
              <a:rPr lang="en-US" dirty="0">
                <a:latin typeface="Times New Roman" panose="02020603050405020304" pitchFamily="18" charset="0"/>
                <a:cs typeface="Times New Roman" panose="02020603050405020304" pitchFamily="18" charset="0"/>
              </a:rPr>
              <a:t>Administrative costs consume a larger share of dollars, leaving fewer dollars for training programs</a:t>
            </a:r>
          </a:p>
          <a:p>
            <a:pPr marL="0" indent="0">
              <a:spcBef>
                <a:spcPts val="2400"/>
              </a:spcBef>
              <a:buNone/>
            </a:pPr>
            <a:r>
              <a:rPr lang="en-US" dirty="0">
                <a:latin typeface="Times New Roman" panose="02020603050405020304" pitchFamily="18" charset="0"/>
                <a:cs typeface="Times New Roman" panose="02020603050405020304" pitchFamily="18" charset="0"/>
              </a:rPr>
              <a:t>Recent research shows more positive impacts for training programs, particularly for disadvantaged workers</a:t>
            </a:r>
          </a:p>
          <a:p>
            <a:pPr marL="457200" lvl="1" indent="0">
              <a:buNone/>
            </a:pPr>
            <a:r>
              <a:rPr lang="en-US" dirty="0">
                <a:latin typeface="Times New Roman" panose="02020603050405020304" pitchFamily="18" charset="0"/>
                <a:cs typeface="Times New Roman" panose="02020603050405020304" pitchFamily="18" charset="0"/>
              </a:rPr>
              <a:t>Sectoral training programs seem particularly promising, along with online training</a:t>
            </a:r>
          </a:p>
          <a:p>
            <a:pPr marL="0" indent="0">
              <a:spcBef>
                <a:spcPts val="2400"/>
              </a:spcBef>
              <a:buNone/>
            </a:pPr>
            <a:r>
              <a:rPr lang="en-US" dirty="0">
                <a:latin typeface="Times New Roman" panose="02020603050405020304" pitchFamily="18" charset="0"/>
                <a:cs typeface="Times New Roman" panose="02020603050405020304" pitchFamily="18" charset="0"/>
              </a:rPr>
              <a:t>This research supports increasing funding for training programs</a:t>
            </a:r>
          </a:p>
          <a:p>
            <a:pPr marL="0" indent="0">
              <a:buNone/>
            </a:pPr>
            <a:endParaRPr lang="en-US"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4AA6F94-2C7B-7A26-D60A-1370346D330B}"/>
              </a:ext>
            </a:extLst>
          </p:cNvPr>
          <p:cNvSpPr/>
          <p:nvPr/>
        </p:nvSpPr>
        <p:spPr>
          <a:xfrm>
            <a:off x="0" y="0"/>
            <a:ext cx="337279" cy="1588957"/>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9126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C3650C-2E75-7C66-7F8E-BD9E9EEB4602}"/>
              </a:ext>
            </a:extLst>
          </p:cNvPr>
          <p:cNvSpPr>
            <a:spLocks noGrp="1"/>
          </p:cNvSpPr>
          <p:nvPr>
            <p:ph idx="1"/>
          </p:nvPr>
        </p:nvSpPr>
        <p:spPr>
          <a:xfrm>
            <a:off x="838200" y="471597"/>
            <a:ext cx="10515600" cy="5811838"/>
          </a:xfrm>
        </p:spPr>
        <p:txBody>
          <a:bodyPr>
            <a:normAutofit lnSpcReduction="10000"/>
          </a:bodyPr>
          <a:lstStyle/>
          <a:p>
            <a:pPr marL="0" indent="0">
              <a:buNone/>
            </a:pPr>
            <a:r>
              <a:rPr lang="en-US" dirty="0">
                <a:latin typeface="Times New Roman" panose="02020603050405020304" pitchFamily="18" charset="0"/>
                <a:cs typeface="Times New Roman" panose="02020603050405020304" pitchFamily="18" charset="0"/>
              </a:rPr>
              <a:t>Need a more flexible system</a:t>
            </a:r>
          </a:p>
          <a:p>
            <a:pPr marL="457200" lvl="1" indent="0">
              <a:buNone/>
            </a:pPr>
            <a:r>
              <a:rPr lang="en-US" dirty="0">
                <a:latin typeface="Times New Roman" panose="02020603050405020304" pitchFamily="18" charset="0"/>
                <a:cs typeface="Times New Roman" panose="02020603050405020304" pitchFamily="18" charset="0"/>
              </a:rPr>
              <a:t>Reduce reporting requirements for getting someone eligible for training</a:t>
            </a:r>
          </a:p>
          <a:p>
            <a:pPr marL="457200" lvl="1" indent="0">
              <a:buNone/>
            </a:pPr>
            <a:r>
              <a:rPr lang="en-US" dirty="0">
                <a:latin typeface="Times New Roman" panose="02020603050405020304" pitchFamily="18" charset="0"/>
                <a:cs typeface="Times New Roman" panose="02020603050405020304" pitchFamily="18" charset="0"/>
              </a:rPr>
              <a:t>Eliminate distinction between economically disadvantaged workers and dislocated workers</a:t>
            </a:r>
          </a:p>
          <a:p>
            <a:pPr marL="457200" lvl="1" indent="0">
              <a:buNone/>
            </a:pPr>
            <a:r>
              <a:rPr lang="en-US" dirty="0">
                <a:latin typeface="Times New Roman" panose="02020603050405020304" pitchFamily="18" charset="0"/>
                <a:cs typeface="Times New Roman" panose="02020603050405020304" pitchFamily="18" charset="0"/>
              </a:rPr>
              <a:t>Clearer guidelines and funding responsibilities for Job Centers</a:t>
            </a:r>
          </a:p>
          <a:p>
            <a:pPr marL="0" indent="0">
              <a:spcBef>
                <a:spcPts val="2400"/>
              </a:spcBef>
              <a:buNone/>
            </a:pPr>
            <a:r>
              <a:rPr lang="en-US" dirty="0">
                <a:latin typeface="Times New Roman" panose="02020603050405020304" pitchFamily="18" charset="0"/>
                <a:cs typeface="Times New Roman" panose="02020603050405020304" pitchFamily="18" charset="0"/>
              </a:rPr>
              <a:t>Create separate training structures for workers looking to enhance existing skills and those facing significant barriers to employment</a:t>
            </a:r>
          </a:p>
          <a:p>
            <a:pPr marL="457200" lvl="1" indent="0">
              <a:buNone/>
            </a:pPr>
            <a:r>
              <a:rPr lang="en-US" dirty="0">
                <a:latin typeface="Times New Roman" panose="02020603050405020304" pitchFamily="18" charset="0"/>
                <a:cs typeface="Times New Roman" panose="02020603050405020304" pitchFamily="18" charset="0"/>
              </a:rPr>
              <a:t>Adopt innovative sectoral training programs and greater use of online training, more stringent performance standards for those enhancing existing skills</a:t>
            </a:r>
          </a:p>
          <a:p>
            <a:pPr marL="457200" lvl="1" indent="0">
              <a:buNone/>
            </a:pPr>
            <a:r>
              <a:rPr lang="en-US" dirty="0">
                <a:latin typeface="Times New Roman" panose="02020603050405020304" pitchFamily="18" charset="0"/>
                <a:cs typeface="Times New Roman" panose="02020603050405020304" pitchFamily="18" charset="0"/>
              </a:rPr>
              <a:t>Devote resources and develop new strategies to training hard-to-serve populations and adjust performance standards</a:t>
            </a:r>
          </a:p>
          <a:p>
            <a:pPr marL="0" indent="0">
              <a:spcBef>
                <a:spcPts val="2400"/>
              </a:spcBef>
              <a:buNone/>
            </a:pPr>
            <a:r>
              <a:rPr lang="en-US" dirty="0">
                <a:latin typeface="Times New Roman" panose="02020603050405020304" pitchFamily="18" charset="0"/>
                <a:cs typeface="Times New Roman" panose="02020603050405020304" pitchFamily="18" charset="0"/>
              </a:rPr>
              <a:t>Provide incentives for WDB directors to seek alternative sources of funding to support training programs—particularly the hard-to-serve population</a:t>
            </a:r>
          </a:p>
          <a:p>
            <a:pPr marL="0" indent="0">
              <a:spcBef>
                <a:spcPts val="2400"/>
              </a:spcBef>
              <a:buNone/>
            </a:pPr>
            <a:endParaRPr lang="en-US"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4AA6F94-2C7B-7A26-D60A-1370346D330B}"/>
              </a:ext>
            </a:extLst>
          </p:cNvPr>
          <p:cNvSpPr/>
          <p:nvPr/>
        </p:nvSpPr>
        <p:spPr>
          <a:xfrm>
            <a:off x="0" y="0"/>
            <a:ext cx="337279" cy="1588957"/>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50838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C3650C-2E75-7C66-7F8E-BD9E9EEB4602}"/>
              </a:ext>
            </a:extLst>
          </p:cNvPr>
          <p:cNvSpPr>
            <a:spLocks noGrp="1"/>
          </p:cNvSpPr>
          <p:nvPr>
            <p:ph idx="1"/>
          </p:nvPr>
        </p:nvSpPr>
        <p:spPr>
          <a:xfrm>
            <a:off x="838200" y="471597"/>
            <a:ext cx="10515600" cy="5811838"/>
          </a:xfrm>
        </p:spPr>
        <p:txBody>
          <a:bodyPr>
            <a:normAutofit lnSpcReduction="10000"/>
          </a:bodyPr>
          <a:lstStyle/>
          <a:p>
            <a:pPr marL="0" indent="0">
              <a:buNone/>
            </a:pPr>
            <a:r>
              <a:rPr lang="en-US" dirty="0">
                <a:latin typeface="Times New Roman" panose="02020603050405020304" pitchFamily="18" charset="0"/>
                <a:cs typeface="Times New Roman" panose="02020603050405020304" pitchFamily="18" charset="0"/>
              </a:rPr>
              <a:t>Earmark dollars to fund rigorous studies of what types of training works best for different populations of participants and why</a:t>
            </a:r>
          </a:p>
          <a:p>
            <a:pPr marL="457200" lvl="1" indent="0">
              <a:buNone/>
            </a:pPr>
            <a:r>
              <a:rPr lang="en-US" dirty="0">
                <a:latin typeface="Times New Roman" panose="02020603050405020304" pitchFamily="18" charset="0"/>
                <a:cs typeface="Times New Roman" panose="02020603050405020304" pitchFamily="18" charset="0"/>
              </a:rPr>
              <a:t>Focus on developing new data resources and on sharing administrative data with researchers and across state lines</a:t>
            </a:r>
          </a:p>
          <a:p>
            <a:pPr marL="457200" lvl="1" indent="0">
              <a:buNone/>
            </a:pPr>
            <a:r>
              <a:rPr lang="en-US" dirty="0">
                <a:latin typeface="Times New Roman" panose="02020603050405020304" pitchFamily="18" charset="0"/>
                <a:cs typeface="Times New Roman" panose="02020603050405020304" pitchFamily="18" charset="0"/>
              </a:rPr>
              <a:t>Help local WDBs develop, understand and implement effective evaluations</a:t>
            </a:r>
          </a:p>
          <a:p>
            <a:pPr marL="457200" lvl="1" indent="0">
              <a:buNone/>
            </a:pPr>
            <a:r>
              <a:rPr lang="en-US" dirty="0">
                <a:latin typeface="Times New Roman" panose="02020603050405020304" pitchFamily="18" charset="0"/>
                <a:cs typeface="Times New Roman" panose="02020603050405020304" pitchFamily="18" charset="0"/>
              </a:rPr>
              <a:t>Focus on </a:t>
            </a:r>
            <a:r>
              <a:rPr lang="en-US">
                <a:latin typeface="Times New Roman" panose="02020603050405020304" pitchFamily="18" charset="0"/>
                <a:cs typeface="Times New Roman" panose="02020603050405020304" pitchFamily="18" charset="0"/>
              </a:rPr>
              <a:t>what works </a:t>
            </a:r>
            <a:r>
              <a:rPr lang="en-US" dirty="0">
                <a:latin typeface="Times New Roman" panose="02020603050405020304" pitchFamily="18" charset="0"/>
                <a:cs typeface="Times New Roman" panose="02020603050405020304" pitchFamily="18" charset="0"/>
              </a:rPr>
              <a:t>for people </a:t>
            </a:r>
            <a:r>
              <a:rPr lang="en-US">
                <a:latin typeface="Times New Roman" panose="02020603050405020304" pitchFamily="18" charset="0"/>
                <a:cs typeface="Times New Roman" panose="02020603050405020304" pitchFamily="18" charset="0"/>
              </a:rPr>
              <a:t>being trained, </a:t>
            </a:r>
            <a:r>
              <a:rPr lang="en-US" dirty="0">
                <a:latin typeface="Times New Roman" panose="02020603050405020304" pitchFamily="18" charset="0"/>
                <a:cs typeface="Times New Roman" panose="02020603050405020304" pitchFamily="18" charset="0"/>
              </a:rPr>
              <a:t>not cost-benefit analysis</a:t>
            </a:r>
          </a:p>
          <a:p>
            <a:pPr marL="0" indent="0">
              <a:buNone/>
            </a:pPr>
            <a:r>
              <a:rPr lang="en-US" dirty="0">
                <a:latin typeface="Times New Roman" panose="02020603050405020304" pitchFamily="18" charset="0"/>
                <a:cs typeface="Times New Roman" panose="02020603050405020304" pitchFamily="18" charset="0"/>
              </a:rPr>
              <a:t>Create a more collaborative system with federal, state and local officials working together</a:t>
            </a:r>
          </a:p>
          <a:p>
            <a:pPr marL="457200" lvl="1" indent="0">
              <a:buNone/>
            </a:pPr>
            <a:r>
              <a:rPr lang="en-US" dirty="0">
                <a:latin typeface="Times New Roman" panose="02020603050405020304" pitchFamily="18" charset="0"/>
                <a:cs typeface="Times New Roman" panose="02020603050405020304" pitchFamily="18" charset="0"/>
              </a:rPr>
              <a:t>Frontline workers at local WDB have the most information about what works, yet their voices are seldom heard when developing policies</a:t>
            </a:r>
          </a:p>
          <a:p>
            <a:pPr marL="457200" lvl="1" indent="0">
              <a:buNone/>
            </a:pPr>
            <a:r>
              <a:rPr lang="en-US" dirty="0">
                <a:latin typeface="Times New Roman" panose="02020603050405020304" pitchFamily="18" charset="0"/>
                <a:cs typeface="Times New Roman" panose="02020603050405020304" pitchFamily="18" charset="0"/>
              </a:rPr>
              <a:t>Include officials from local WDB in all evaluation efforts</a:t>
            </a:r>
          </a:p>
          <a:p>
            <a:pPr marL="0" indent="0">
              <a:spcBef>
                <a:spcPts val="2400"/>
              </a:spcBef>
              <a:buNone/>
            </a:pPr>
            <a:r>
              <a:rPr lang="en-US" dirty="0">
                <a:latin typeface="Times New Roman" panose="02020603050405020304" pitchFamily="18" charset="0"/>
                <a:cs typeface="Times New Roman" panose="02020603050405020304" pitchFamily="18" charset="0"/>
              </a:rPr>
              <a:t>Research shows additional funding for training programs is warranted. But the system need to become more flexible and creative, and needs rigorous evaluation to determine what works and what doesn’t. </a:t>
            </a:r>
          </a:p>
        </p:txBody>
      </p:sp>
      <p:sp>
        <p:nvSpPr>
          <p:cNvPr id="4" name="Rectangle 3">
            <a:extLst>
              <a:ext uri="{FF2B5EF4-FFF2-40B4-BE49-F238E27FC236}">
                <a16:creationId xmlns:a16="http://schemas.microsoft.com/office/drawing/2014/main" id="{34AA6F94-2C7B-7A26-D60A-1370346D330B}"/>
              </a:ext>
            </a:extLst>
          </p:cNvPr>
          <p:cNvSpPr/>
          <p:nvPr/>
        </p:nvSpPr>
        <p:spPr>
          <a:xfrm>
            <a:off x="0" y="0"/>
            <a:ext cx="337279" cy="1588957"/>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8511364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PP-Slide1"/>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1524000" y="0"/>
            <a:ext cx="9145588" cy="6859588"/>
          </a:xfrm>
          <a:prstGeom prst="rect">
            <a:avLst/>
          </a:prstGeom>
          <a:noFill/>
        </p:spPr>
      </p:pic>
      <p:sp>
        <p:nvSpPr>
          <p:cNvPr id="3075" name="Text Box 9"/>
          <p:cNvSpPr txBox="1">
            <a:spLocks noChangeArrowheads="1"/>
          </p:cNvSpPr>
          <p:nvPr/>
        </p:nvSpPr>
        <p:spPr bwMode="auto">
          <a:xfrm>
            <a:off x="5318126" y="3324225"/>
            <a:ext cx="45116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eorgia" panose="02040502050405020303" pitchFamily="18" charset="0"/>
              </a:defRPr>
            </a:lvl1pPr>
            <a:lvl2pPr marL="742950" indent="-285750">
              <a:spcBef>
                <a:spcPct val="20000"/>
              </a:spcBef>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Font typeface="Arial" panose="020B0604020202020204" pitchFamily="34" charset="0"/>
              <a:buChar char="•"/>
              <a:defRPr sz="2400">
                <a:solidFill>
                  <a:schemeClr val="tx1"/>
                </a:solidFill>
                <a:latin typeface="Georgia" panose="02040502050405020303" pitchFamily="18" charset="0"/>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9pPr>
          </a:lstStyle>
          <a:p>
            <a:pPr eaLnBrk="0" fontAlgn="base" hangingPunct="0">
              <a:spcBef>
                <a:spcPct val="0"/>
              </a:spcBef>
              <a:spcAft>
                <a:spcPct val="0"/>
              </a:spcAft>
              <a:buNone/>
            </a:pPr>
            <a:endParaRPr lang="en-US" altLang="en-US" sz="2400">
              <a:solidFill>
                <a:prstClr val="white"/>
              </a:solidFill>
              <a:latin typeface="Arial" panose="020B0604020202020204" pitchFamily="34" charset="0"/>
              <a:ea typeface="ＭＳ Ｐゴシック" panose="020B0600070205080204" pitchFamily="34" charset="-128"/>
            </a:endParaRPr>
          </a:p>
        </p:txBody>
      </p:sp>
      <p:sp>
        <p:nvSpPr>
          <p:cNvPr id="5125" name="Text Box 11"/>
          <p:cNvSpPr txBox="1">
            <a:spLocks noChangeArrowheads="1"/>
          </p:cNvSpPr>
          <p:nvPr/>
        </p:nvSpPr>
        <p:spPr bwMode="auto">
          <a:xfrm>
            <a:off x="1828800" y="2754314"/>
            <a:ext cx="8458200" cy="5354637"/>
          </a:xfrm>
          <a:prstGeom prst="rect">
            <a:avLst/>
          </a:prstGeom>
          <a:noFill/>
          <a:ln>
            <a:noFill/>
          </a:ln>
        </p:spPr>
        <p:txBody>
          <a:bodyPr>
            <a:spAutoFit/>
          </a:bodyPr>
          <a:lstStyle>
            <a:lvl1pPr marL="460375"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ctr" eaLnBrk="0" fontAlgn="base" hangingPunct="0">
              <a:spcBef>
                <a:spcPts val="1200"/>
              </a:spcBef>
              <a:spcAft>
                <a:spcPct val="0"/>
              </a:spcAft>
              <a:buNone/>
              <a:defRPr/>
            </a:pPr>
            <a:r>
              <a:rPr lang="en-US" altLang="en-US" sz="2800" b="1" dirty="0">
                <a:solidFill>
                  <a:prstClr val="black"/>
                </a:solidFill>
                <a:latin typeface="Georgia" panose="02040502050405020303"/>
              </a:rPr>
              <a:t>Laboratories of Democracy:</a:t>
            </a:r>
          </a:p>
          <a:p>
            <a:pPr marL="0" indent="0" algn="ctr" eaLnBrk="0" fontAlgn="base" hangingPunct="0">
              <a:spcBef>
                <a:spcPts val="1200"/>
              </a:spcBef>
              <a:spcAft>
                <a:spcPct val="0"/>
              </a:spcAft>
              <a:buNone/>
              <a:defRPr/>
            </a:pPr>
            <a:r>
              <a:rPr lang="en-US" altLang="en-US" sz="2800" b="1" dirty="0">
                <a:solidFill>
                  <a:prstClr val="black"/>
                </a:solidFill>
                <a:latin typeface="Georgia" panose="02040502050405020303"/>
              </a:rPr>
              <a:t>Modernizing the Workforce Development</a:t>
            </a:r>
          </a:p>
          <a:p>
            <a:pPr marL="0" indent="0" algn="ctr" eaLnBrk="0" fontAlgn="base" hangingPunct="0">
              <a:spcBef>
                <a:spcPts val="1200"/>
              </a:spcBef>
              <a:spcAft>
                <a:spcPct val="0"/>
              </a:spcAft>
              <a:buNone/>
              <a:defRPr/>
            </a:pPr>
            <a:r>
              <a:rPr lang="en-US" altLang="en-US" b="1" dirty="0">
                <a:solidFill>
                  <a:prstClr val="white"/>
                </a:solidFill>
                <a:latin typeface="Arial Black" panose="020B0A04020102020204" pitchFamily="34" charset="0"/>
              </a:rPr>
              <a:t>Costs</a:t>
            </a:r>
          </a:p>
          <a:p>
            <a:pPr marL="174625" indent="0" algn="ctr" eaLnBrk="0" fontAlgn="base" hangingPunct="0">
              <a:spcBef>
                <a:spcPts val="1200"/>
              </a:spcBef>
              <a:spcAft>
                <a:spcPct val="0"/>
              </a:spcAft>
              <a:buNone/>
              <a:defRPr/>
            </a:pPr>
            <a:r>
              <a:rPr lang="en-US" altLang="en-US" sz="2000" b="1" dirty="0">
                <a:solidFill>
                  <a:prstClr val="black"/>
                </a:solidFill>
                <a:latin typeface="Georgia" panose="02040502050405020303" pitchFamily="18" charset="0"/>
              </a:rPr>
              <a:t>Prepared By: </a:t>
            </a:r>
          </a:p>
          <a:p>
            <a:pPr marL="174625" indent="0" algn="ctr" eaLnBrk="0" fontAlgn="base" hangingPunct="0">
              <a:spcBef>
                <a:spcPts val="2400"/>
              </a:spcBef>
              <a:spcAft>
                <a:spcPct val="0"/>
              </a:spcAft>
              <a:buNone/>
              <a:defRPr/>
            </a:pPr>
            <a:r>
              <a:rPr lang="en-US" altLang="en-US" sz="2400" b="1" dirty="0">
                <a:solidFill>
                  <a:prstClr val="black"/>
                </a:solidFill>
                <a:latin typeface="Georgia" panose="02040502050405020303" pitchFamily="18" charset="0"/>
              </a:rPr>
              <a:t>Mason Bishop</a:t>
            </a:r>
          </a:p>
          <a:p>
            <a:pPr marL="174625" indent="0" algn="ctr" eaLnBrk="0" fontAlgn="base" hangingPunct="0">
              <a:spcBef>
                <a:spcPts val="0"/>
              </a:spcBef>
              <a:spcAft>
                <a:spcPct val="0"/>
              </a:spcAft>
              <a:buNone/>
              <a:defRPr/>
            </a:pPr>
            <a:r>
              <a:rPr lang="en-US" altLang="en-US" sz="2400" b="1" dirty="0">
                <a:solidFill>
                  <a:prstClr val="black"/>
                </a:solidFill>
                <a:latin typeface="Georgia" panose="02040502050405020303" pitchFamily="18" charset="0"/>
              </a:rPr>
              <a:t>AEI Nonresident Fellow</a:t>
            </a:r>
          </a:p>
          <a:p>
            <a:pPr marL="174625" indent="0" algn="ctr" eaLnBrk="0" fontAlgn="base" hangingPunct="0">
              <a:spcBef>
                <a:spcPts val="1200"/>
              </a:spcBef>
              <a:spcAft>
                <a:spcPct val="0"/>
              </a:spcAft>
              <a:buNone/>
              <a:defRPr/>
            </a:pPr>
            <a:endParaRPr lang="en-US" altLang="en-US" sz="2000" b="1" dirty="0">
              <a:solidFill>
                <a:srgbClr val="629DD1">
                  <a:lumMod val="75000"/>
                </a:srgbClr>
              </a:solidFill>
              <a:latin typeface="Arial Black" panose="020B0A04020102020204" pitchFamily="34" charset="0"/>
            </a:endParaRPr>
          </a:p>
          <a:p>
            <a:pPr marL="174625" indent="0" algn="ctr" eaLnBrk="0" fontAlgn="base" hangingPunct="0">
              <a:spcBef>
                <a:spcPts val="1200"/>
              </a:spcBef>
              <a:spcAft>
                <a:spcPct val="0"/>
              </a:spcAft>
              <a:buNone/>
              <a:defRPr/>
            </a:pPr>
            <a:endParaRPr lang="en-US" altLang="en-US" sz="2000" b="1" dirty="0">
              <a:solidFill>
                <a:srgbClr val="629DD1">
                  <a:lumMod val="75000"/>
                </a:srgbClr>
              </a:solidFill>
              <a:latin typeface="Arial Black" panose="020B0A04020102020204" pitchFamily="34" charset="0"/>
            </a:endParaRPr>
          </a:p>
          <a:p>
            <a:pPr marL="174625" indent="0" algn="ctr" eaLnBrk="0" fontAlgn="base" hangingPunct="0">
              <a:spcBef>
                <a:spcPts val="1200"/>
              </a:spcBef>
              <a:spcAft>
                <a:spcPct val="0"/>
              </a:spcAft>
              <a:buNone/>
              <a:defRPr/>
            </a:pPr>
            <a:endParaRPr lang="en-US" altLang="en-US" sz="2000" b="1" dirty="0">
              <a:solidFill>
                <a:srgbClr val="629DD1">
                  <a:lumMod val="75000"/>
                </a:srgbClr>
              </a:solidFill>
              <a:latin typeface="Arial Black" panose="020B0A04020102020204" pitchFamily="34" charset="0"/>
            </a:endParaRPr>
          </a:p>
          <a:p>
            <a:pPr marL="174625" indent="0" eaLnBrk="0" fontAlgn="base" hangingPunct="0">
              <a:spcBef>
                <a:spcPts val="1200"/>
              </a:spcBef>
              <a:spcAft>
                <a:spcPct val="0"/>
              </a:spcAft>
              <a:buNone/>
              <a:defRPr/>
            </a:pPr>
            <a:r>
              <a:rPr lang="en-US" altLang="en-US" sz="1200" b="1" i="1" dirty="0">
                <a:solidFill>
                  <a:prstClr val="white"/>
                </a:solidFill>
                <a:latin typeface="Arial Black" panose="020B0A04020102020204" pitchFamily="34" charset="0"/>
              </a:rPr>
              <a:t>Materials used in developing this PowerPoint include the Employment and Training’s “One-Stop Comprehensive Financial Management and Technical Assistance Guide” and WIOA Notice of Proposed Rulemaking (NPRM) issuances. </a:t>
            </a:r>
          </a:p>
        </p:txBody>
      </p:sp>
      <p:pic>
        <p:nvPicPr>
          <p:cNvPr id="307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1" y="384176"/>
            <a:ext cx="27400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24000" y="1828800"/>
            <a:ext cx="9144000" cy="584200"/>
          </a:xfrm>
          <a:prstGeom prst="rect">
            <a:avLst/>
          </a:prstGeom>
        </p:spPr>
        <p:txBody>
          <a:bodyPr>
            <a:spAutoFit/>
          </a:bodyPr>
          <a:lstStyle/>
          <a:p>
            <a:pPr algn="ctr" eaLnBrk="0" fontAlgn="base" hangingPunct="0">
              <a:spcBef>
                <a:spcPct val="0"/>
              </a:spcBef>
              <a:spcAft>
                <a:spcPct val="0"/>
              </a:spcAft>
              <a:defRPr/>
            </a:pPr>
            <a:r>
              <a:rPr lang="en-US" sz="3200" b="1" kern="0" dirty="0">
                <a:solidFill>
                  <a:srgbClr val="940803"/>
                </a:solidFill>
                <a:latin typeface="Georgia" panose="02040502050405020303" pitchFamily="18" charset="0"/>
                <a:ea typeface="ＭＳ Ｐゴシック"/>
              </a:rPr>
              <a:t>Central Valley Workforce Summit</a:t>
            </a:r>
            <a:endParaRPr lang="en-US" sz="3200" b="1" dirty="0">
              <a:solidFill>
                <a:prstClr val="white"/>
              </a:solidFill>
              <a:latin typeface="Georgia" panose="02040502050405020303" pitchFamily="18" charset="0"/>
              <a:ea typeface="ＭＳ Ｐゴシック" panose="020B0600070205080204" pitchFamily="34" charset="-128"/>
            </a:endParaRPr>
          </a:p>
        </p:txBody>
      </p:sp>
    </p:spTree>
    <p:extLst>
      <p:ext uri="{BB962C8B-B14F-4D97-AF65-F5344CB8AC3E}">
        <p14:creationId xmlns:p14="http://schemas.microsoft.com/office/powerpoint/2010/main" val="25793632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PP-Slide1"/>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1524000" y="0"/>
            <a:ext cx="9145588" cy="6859588"/>
          </a:xfrm>
          <a:prstGeom prst="rect">
            <a:avLst/>
          </a:prstGeom>
          <a:noFill/>
        </p:spPr>
      </p:pic>
      <p:sp>
        <p:nvSpPr>
          <p:cNvPr id="4099" name="Text Box 9"/>
          <p:cNvSpPr txBox="1">
            <a:spLocks noChangeArrowheads="1"/>
          </p:cNvSpPr>
          <p:nvPr/>
        </p:nvSpPr>
        <p:spPr bwMode="auto">
          <a:xfrm>
            <a:off x="5318126" y="3324225"/>
            <a:ext cx="45116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eorgia" panose="02040502050405020303" pitchFamily="18" charset="0"/>
              </a:defRPr>
            </a:lvl1pPr>
            <a:lvl2pPr marL="742950" indent="-285750">
              <a:spcBef>
                <a:spcPct val="20000"/>
              </a:spcBef>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Font typeface="Arial" panose="020B0604020202020204" pitchFamily="34" charset="0"/>
              <a:buChar char="•"/>
              <a:defRPr sz="2400">
                <a:solidFill>
                  <a:schemeClr val="tx1"/>
                </a:solidFill>
                <a:latin typeface="Georgia" panose="02040502050405020303" pitchFamily="18" charset="0"/>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9pPr>
          </a:lstStyle>
          <a:p>
            <a:pPr eaLnBrk="0" fontAlgn="base" hangingPunct="0">
              <a:spcBef>
                <a:spcPct val="0"/>
              </a:spcBef>
              <a:spcAft>
                <a:spcPct val="0"/>
              </a:spcAft>
              <a:buNone/>
            </a:pPr>
            <a:endParaRPr lang="en-US" altLang="en-US" sz="2400">
              <a:solidFill>
                <a:prstClr val="white"/>
              </a:solidFill>
              <a:latin typeface="Arial" panose="020B0604020202020204" pitchFamily="34" charset="0"/>
              <a:ea typeface="ＭＳ Ｐゴシック" panose="020B0600070205080204" pitchFamily="34" charset="-128"/>
            </a:endParaRPr>
          </a:p>
        </p:txBody>
      </p:sp>
      <p:sp>
        <p:nvSpPr>
          <p:cNvPr id="4100" name="Text Box 11"/>
          <p:cNvSpPr txBox="1">
            <a:spLocks noChangeArrowheads="1"/>
          </p:cNvSpPr>
          <p:nvPr/>
        </p:nvSpPr>
        <p:spPr bwMode="auto">
          <a:xfrm>
            <a:off x="1905000" y="2514600"/>
            <a:ext cx="86868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Georgia" panose="02040502050405020303" pitchFamily="18" charset="0"/>
              </a:defRPr>
            </a:lvl1pPr>
            <a:lvl2pPr marL="742950" indent="-285750">
              <a:spcBef>
                <a:spcPct val="20000"/>
              </a:spcBef>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Font typeface="Arial" panose="020B0604020202020204" pitchFamily="34" charset="0"/>
              <a:buChar char="•"/>
              <a:defRPr sz="2400">
                <a:solidFill>
                  <a:schemeClr val="tx1"/>
                </a:solidFill>
                <a:latin typeface="Georgia" panose="02040502050405020303" pitchFamily="18" charset="0"/>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9pPr>
          </a:lstStyle>
          <a:p>
            <a:pPr eaLnBrk="0" fontAlgn="base" hangingPunct="0">
              <a:spcBef>
                <a:spcPts val="1200"/>
              </a:spcBef>
              <a:spcAft>
                <a:spcPct val="0"/>
              </a:spcAft>
              <a:buFontTx/>
              <a:buChar char="•"/>
            </a:pPr>
            <a:r>
              <a:rPr lang="en-US" altLang="en-US" sz="2400">
                <a:solidFill>
                  <a:srgbClr val="000000"/>
                </a:solidFill>
                <a:ea typeface="ＭＳ Ｐゴシック" panose="020B0600070205080204" pitchFamily="34" charset="-128"/>
              </a:rPr>
              <a:t>Currently 9 million unfilled jobs nationally (BLS)</a:t>
            </a:r>
          </a:p>
          <a:p>
            <a:pPr eaLnBrk="0" fontAlgn="base" hangingPunct="0">
              <a:spcBef>
                <a:spcPts val="1200"/>
              </a:spcBef>
              <a:spcAft>
                <a:spcPct val="0"/>
              </a:spcAft>
              <a:buFontTx/>
              <a:buChar char="•"/>
            </a:pPr>
            <a:r>
              <a:rPr lang="en-US" altLang="en-US" sz="2400">
                <a:solidFill>
                  <a:srgbClr val="000000"/>
                </a:solidFill>
                <a:ea typeface="ＭＳ Ｐゴシック" panose="020B0600070205080204" pitchFamily="34" charset="-128"/>
              </a:rPr>
              <a:t>Just over 1 out of 5 states have labor force participation rates under 60 percent (FRED)</a:t>
            </a:r>
          </a:p>
          <a:p>
            <a:pPr eaLnBrk="0" fontAlgn="base" hangingPunct="0">
              <a:spcBef>
                <a:spcPts val="1200"/>
              </a:spcBef>
              <a:spcAft>
                <a:spcPct val="0"/>
              </a:spcAft>
              <a:buFontTx/>
              <a:buChar char="•"/>
            </a:pPr>
            <a:r>
              <a:rPr lang="en-US" altLang="en-US" sz="2400">
                <a:solidFill>
                  <a:srgbClr val="000000"/>
                </a:solidFill>
                <a:ea typeface="ＭＳ Ｐゴシック" panose="020B0600070205080204" pitchFamily="34" charset="-128"/>
              </a:rPr>
              <a:t>“By 2031, 72 percent of jobs in the US will require postsecondary education and/or training.” (GCEW)</a:t>
            </a:r>
          </a:p>
          <a:p>
            <a:pPr eaLnBrk="0" fontAlgn="base" hangingPunct="0">
              <a:spcBef>
                <a:spcPts val="1200"/>
              </a:spcBef>
              <a:spcAft>
                <a:spcPct val="0"/>
              </a:spcAft>
              <a:buFontTx/>
              <a:buChar char="•"/>
            </a:pPr>
            <a:r>
              <a:rPr lang="en-US" altLang="en-US" sz="2400">
                <a:solidFill>
                  <a:srgbClr val="000000"/>
                </a:solidFill>
                <a:ea typeface="ＭＳ Ｐゴシック" panose="020B0600070205080204" pitchFamily="34" charset="-128"/>
              </a:rPr>
              <a:t>“Between 2021 and 2031, there will be 18.5 million job openings per year on average, and some 12.5 million of these annualized openings will require at least some college education.” (GCEW)</a:t>
            </a:r>
          </a:p>
          <a:p>
            <a:pPr eaLnBrk="0" fontAlgn="base" hangingPunct="0">
              <a:spcBef>
                <a:spcPts val="1200"/>
              </a:spcBef>
              <a:spcAft>
                <a:spcPct val="0"/>
              </a:spcAft>
              <a:buFontTx/>
              <a:buChar char="•"/>
            </a:pPr>
            <a:endParaRPr lang="en-US" altLang="en-US" sz="2400" b="1">
              <a:solidFill>
                <a:srgbClr val="000000"/>
              </a:solidFill>
              <a:ea typeface="ＭＳ Ｐゴシック" panose="020B0600070205080204" pitchFamily="34" charset="-128"/>
            </a:endParaRPr>
          </a:p>
        </p:txBody>
      </p:sp>
      <p:pic>
        <p:nvPicPr>
          <p:cNvPr id="410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1" y="384176"/>
            <a:ext cx="27400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24000" y="1744663"/>
            <a:ext cx="9144000" cy="584200"/>
          </a:xfrm>
          <a:prstGeom prst="rect">
            <a:avLst/>
          </a:prstGeom>
        </p:spPr>
        <p:txBody>
          <a:bodyPr>
            <a:spAutoFit/>
          </a:bodyPr>
          <a:lstStyle/>
          <a:p>
            <a:pPr algn="ctr" eaLnBrk="0" fontAlgn="base" hangingPunct="0">
              <a:spcBef>
                <a:spcPct val="0"/>
              </a:spcBef>
              <a:spcAft>
                <a:spcPct val="0"/>
              </a:spcAft>
              <a:defRPr/>
            </a:pPr>
            <a:r>
              <a:rPr lang="en-US" altLang="en-US" sz="3200" b="1" kern="0" dirty="0">
                <a:solidFill>
                  <a:srgbClr val="940803"/>
                </a:solidFill>
                <a:latin typeface="Georgia" panose="02040502050405020303" pitchFamily="18" charset="0"/>
                <a:ea typeface="ＭＳ Ｐゴシック"/>
              </a:rPr>
              <a:t>Why Is It Important?</a:t>
            </a:r>
            <a:endParaRPr lang="en-US" sz="3200" b="1" dirty="0">
              <a:solidFill>
                <a:prstClr val="white"/>
              </a:solidFill>
              <a:latin typeface="Georgia" panose="02040502050405020303" pitchFamily="18" charset="0"/>
              <a:ea typeface="ＭＳ Ｐゴシック" panose="020B0600070205080204" pitchFamily="34" charset="-128"/>
            </a:endParaRPr>
          </a:p>
        </p:txBody>
      </p:sp>
    </p:spTree>
    <p:extLst>
      <p:ext uri="{BB962C8B-B14F-4D97-AF65-F5344CB8AC3E}">
        <p14:creationId xmlns:p14="http://schemas.microsoft.com/office/powerpoint/2010/main" val="14484711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PP-Slide1"/>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1524000" y="0"/>
            <a:ext cx="9145588" cy="6859588"/>
          </a:xfrm>
          <a:prstGeom prst="rect">
            <a:avLst/>
          </a:prstGeom>
          <a:noFill/>
        </p:spPr>
      </p:pic>
      <p:sp>
        <p:nvSpPr>
          <p:cNvPr id="5123" name="Text Box 9"/>
          <p:cNvSpPr txBox="1">
            <a:spLocks noChangeArrowheads="1"/>
          </p:cNvSpPr>
          <p:nvPr/>
        </p:nvSpPr>
        <p:spPr bwMode="auto">
          <a:xfrm>
            <a:off x="5318126" y="3324225"/>
            <a:ext cx="45116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eorgia" panose="02040502050405020303" pitchFamily="18" charset="0"/>
              </a:defRPr>
            </a:lvl1pPr>
            <a:lvl2pPr marL="742950" indent="-285750">
              <a:spcBef>
                <a:spcPct val="20000"/>
              </a:spcBef>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Font typeface="Arial" panose="020B0604020202020204" pitchFamily="34" charset="0"/>
              <a:buChar char="•"/>
              <a:defRPr sz="2400">
                <a:solidFill>
                  <a:schemeClr val="tx1"/>
                </a:solidFill>
                <a:latin typeface="Georgia" panose="02040502050405020303" pitchFamily="18" charset="0"/>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9pPr>
          </a:lstStyle>
          <a:p>
            <a:pPr eaLnBrk="0" fontAlgn="base" hangingPunct="0">
              <a:spcBef>
                <a:spcPct val="0"/>
              </a:spcBef>
              <a:spcAft>
                <a:spcPct val="0"/>
              </a:spcAft>
              <a:buNone/>
            </a:pPr>
            <a:endParaRPr lang="en-US" altLang="en-US" sz="2400">
              <a:solidFill>
                <a:prstClr val="white"/>
              </a:solidFill>
              <a:latin typeface="Arial" panose="020B0604020202020204" pitchFamily="34" charset="0"/>
              <a:ea typeface="ＭＳ Ｐゴシック" panose="020B0600070205080204" pitchFamily="34" charset="-128"/>
            </a:endParaRPr>
          </a:p>
        </p:txBody>
      </p:sp>
      <p:sp>
        <p:nvSpPr>
          <p:cNvPr id="5124" name="Text Box 11"/>
          <p:cNvSpPr txBox="1">
            <a:spLocks noChangeArrowheads="1"/>
          </p:cNvSpPr>
          <p:nvPr/>
        </p:nvSpPr>
        <p:spPr bwMode="auto">
          <a:xfrm>
            <a:off x="1905000" y="2514601"/>
            <a:ext cx="86868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Georgia" panose="02040502050405020303" pitchFamily="18" charset="0"/>
              </a:defRPr>
            </a:lvl1pPr>
            <a:lvl2pPr marL="742950" indent="-285750">
              <a:spcBef>
                <a:spcPct val="20000"/>
              </a:spcBef>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Font typeface="Arial" panose="020B0604020202020204" pitchFamily="34" charset="0"/>
              <a:buChar char="•"/>
              <a:defRPr sz="2400">
                <a:solidFill>
                  <a:schemeClr val="tx1"/>
                </a:solidFill>
                <a:latin typeface="Georgia" panose="02040502050405020303" pitchFamily="18" charset="0"/>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9pPr>
          </a:lstStyle>
          <a:p>
            <a:pPr eaLnBrk="0" fontAlgn="base" hangingPunct="0">
              <a:spcBef>
                <a:spcPts val="1200"/>
              </a:spcBef>
              <a:spcAft>
                <a:spcPct val="0"/>
              </a:spcAft>
              <a:buFontTx/>
              <a:buChar char="•"/>
            </a:pPr>
            <a:r>
              <a:rPr lang="en-US" altLang="en-US" sz="2400">
                <a:solidFill>
                  <a:srgbClr val="000000"/>
                </a:solidFill>
                <a:ea typeface="ＭＳ Ｐゴシック" panose="020B0600070205080204" pitchFamily="34" charset="-128"/>
              </a:rPr>
              <a:t>The federally-funded public workforce system is broken.</a:t>
            </a:r>
          </a:p>
          <a:p>
            <a:pPr eaLnBrk="0" fontAlgn="base" hangingPunct="0">
              <a:spcBef>
                <a:spcPts val="1200"/>
              </a:spcBef>
              <a:spcAft>
                <a:spcPct val="0"/>
              </a:spcAft>
              <a:buFontTx/>
              <a:buChar char="•"/>
            </a:pPr>
            <a:r>
              <a:rPr lang="en-US" altLang="en-US" sz="2400">
                <a:solidFill>
                  <a:srgbClr val="000000"/>
                </a:solidFill>
                <a:ea typeface="ＭＳ Ｐゴシック" panose="020B0600070205080204" pitchFamily="34" charset="-128"/>
              </a:rPr>
              <a:t>It is not an issue of funding—level of appropriations does not overcome inefficient and poorly designed governance and system delivery architecture.</a:t>
            </a:r>
          </a:p>
          <a:p>
            <a:pPr eaLnBrk="0" fontAlgn="base" hangingPunct="0">
              <a:spcBef>
                <a:spcPts val="1200"/>
              </a:spcBef>
              <a:spcAft>
                <a:spcPct val="0"/>
              </a:spcAft>
              <a:buFontTx/>
              <a:buChar char="•"/>
            </a:pPr>
            <a:r>
              <a:rPr lang="en-US" altLang="en-US" sz="2400">
                <a:solidFill>
                  <a:srgbClr val="000000"/>
                </a:solidFill>
                <a:ea typeface="ＭＳ Ｐゴシック" panose="020B0600070205080204" pitchFamily="34" charset="-128"/>
              </a:rPr>
              <a:t>State education, workforce, and social services agencies receive billions in appropriations for dozens of programs from a multitude of federal agencies. </a:t>
            </a:r>
          </a:p>
          <a:p>
            <a:pPr eaLnBrk="0" fontAlgn="base" hangingPunct="0">
              <a:spcBef>
                <a:spcPts val="1200"/>
              </a:spcBef>
              <a:spcAft>
                <a:spcPct val="0"/>
              </a:spcAft>
              <a:buFontTx/>
              <a:buChar char="•"/>
            </a:pPr>
            <a:endParaRPr lang="en-US" altLang="en-US" sz="2400" b="1">
              <a:solidFill>
                <a:srgbClr val="000000"/>
              </a:solidFill>
              <a:ea typeface="ＭＳ Ｐゴシック" panose="020B0600070205080204" pitchFamily="34" charset="-128"/>
            </a:endParaRPr>
          </a:p>
        </p:txBody>
      </p:sp>
      <p:pic>
        <p:nvPicPr>
          <p:cNvPr id="51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1" y="384176"/>
            <a:ext cx="27400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24000" y="1744663"/>
            <a:ext cx="9144000" cy="584200"/>
          </a:xfrm>
          <a:prstGeom prst="rect">
            <a:avLst/>
          </a:prstGeom>
        </p:spPr>
        <p:txBody>
          <a:bodyPr>
            <a:spAutoFit/>
          </a:bodyPr>
          <a:lstStyle/>
          <a:p>
            <a:pPr algn="ctr" eaLnBrk="0" fontAlgn="base" hangingPunct="0">
              <a:spcBef>
                <a:spcPct val="0"/>
              </a:spcBef>
              <a:spcAft>
                <a:spcPct val="0"/>
              </a:spcAft>
              <a:defRPr/>
            </a:pPr>
            <a:r>
              <a:rPr lang="en-US" sz="3200" b="1" kern="0" dirty="0">
                <a:solidFill>
                  <a:srgbClr val="940803"/>
                </a:solidFill>
                <a:latin typeface="Georgia" panose="02040502050405020303" pitchFamily="18" charset="0"/>
                <a:ea typeface="ＭＳ Ｐゴシック"/>
              </a:rPr>
              <a:t>Identifying the Problem</a:t>
            </a:r>
            <a:endParaRPr lang="en-US" sz="3200" b="1" dirty="0">
              <a:solidFill>
                <a:prstClr val="white"/>
              </a:solidFill>
              <a:latin typeface="Georgia" panose="02040502050405020303" pitchFamily="18" charset="0"/>
              <a:ea typeface="ＭＳ Ｐゴシック" panose="020B0600070205080204" pitchFamily="34" charset="-128"/>
            </a:endParaRPr>
          </a:p>
        </p:txBody>
      </p:sp>
    </p:spTree>
    <p:extLst>
      <p:ext uri="{BB962C8B-B14F-4D97-AF65-F5344CB8AC3E}">
        <p14:creationId xmlns:p14="http://schemas.microsoft.com/office/powerpoint/2010/main" val="40343100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PP-Slide1"/>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1524000" y="0"/>
            <a:ext cx="9145588" cy="6859588"/>
          </a:xfrm>
          <a:prstGeom prst="rect">
            <a:avLst/>
          </a:prstGeom>
          <a:noFill/>
        </p:spPr>
      </p:pic>
      <p:sp>
        <p:nvSpPr>
          <p:cNvPr id="6147" name="Text Box 9"/>
          <p:cNvSpPr txBox="1">
            <a:spLocks noChangeArrowheads="1"/>
          </p:cNvSpPr>
          <p:nvPr/>
        </p:nvSpPr>
        <p:spPr bwMode="auto">
          <a:xfrm>
            <a:off x="5318126" y="3324225"/>
            <a:ext cx="45116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eorgia" panose="02040502050405020303" pitchFamily="18" charset="0"/>
              </a:defRPr>
            </a:lvl1pPr>
            <a:lvl2pPr marL="742950" indent="-285750">
              <a:spcBef>
                <a:spcPct val="20000"/>
              </a:spcBef>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Font typeface="Arial" panose="020B0604020202020204" pitchFamily="34" charset="0"/>
              <a:buChar char="•"/>
              <a:defRPr sz="2400">
                <a:solidFill>
                  <a:schemeClr val="tx1"/>
                </a:solidFill>
                <a:latin typeface="Georgia" panose="02040502050405020303" pitchFamily="18" charset="0"/>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9pPr>
          </a:lstStyle>
          <a:p>
            <a:pPr eaLnBrk="0" fontAlgn="base" hangingPunct="0">
              <a:spcBef>
                <a:spcPct val="0"/>
              </a:spcBef>
              <a:spcAft>
                <a:spcPct val="0"/>
              </a:spcAft>
              <a:buNone/>
            </a:pPr>
            <a:endParaRPr lang="en-US" altLang="en-US" sz="2400">
              <a:solidFill>
                <a:prstClr val="white"/>
              </a:solidFill>
              <a:latin typeface="Arial" panose="020B0604020202020204" pitchFamily="34" charset="0"/>
              <a:ea typeface="ＭＳ Ｐゴシック" panose="020B0600070205080204" pitchFamily="34" charset="-128"/>
            </a:endParaRPr>
          </a:p>
        </p:txBody>
      </p:sp>
      <p:pic>
        <p:nvPicPr>
          <p:cNvPr id="614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1" y="384176"/>
            <a:ext cx="27400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24000" y="1778000"/>
            <a:ext cx="9144000" cy="584200"/>
          </a:xfrm>
          <a:prstGeom prst="rect">
            <a:avLst/>
          </a:prstGeom>
        </p:spPr>
        <p:txBody>
          <a:bodyPr>
            <a:spAutoFit/>
          </a:bodyPr>
          <a:lstStyle/>
          <a:p>
            <a:pPr algn="ctr" eaLnBrk="0" fontAlgn="base" hangingPunct="0">
              <a:spcBef>
                <a:spcPct val="0"/>
              </a:spcBef>
              <a:spcAft>
                <a:spcPct val="0"/>
              </a:spcAft>
              <a:defRPr/>
            </a:pPr>
            <a:r>
              <a:rPr lang="en-US" sz="3200" b="1" kern="0" dirty="0">
                <a:solidFill>
                  <a:srgbClr val="940803"/>
                </a:solidFill>
                <a:latin typeface="Georgia" panose="02040502050405020303" pitchFamily="18" charset="0"/>
                <a:ea typeface="ＭＳ Ｐゴシック"/>
              </a:rPr>
              <a:t>Program Integration</a:t>
            </a:r>
            <a:endParaRPr lang="en-US" sz="3200" b="1" dirty="0">
              <a:solidFill>
                <a:prstClr val="white"/>
              </a:solidFill>
              <a:latin typeface="Georgia" panose="02040502050405020303" pitchFamily="18" charset="0"/>
              <a:ea typeface="ＭＳ Ｐゴシック" panose="020B0600070205080204" pitchFamily="34" charset="-128"/>
            </a:endParaRPr>
          </a:p>
        </p:txBody>
      </p:sp>
      <p:pic>
        <p:nvPicPr>
          <p:cNvPr id="6150" name="Picture 8" descr="Graphical user interface, text, application&#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l="29999" t="24815" r="27499" b="36665"/>
          <a:stretch>
            <a:fillRect/>
          </a:stretch>
        </p:blipFill>
        <p:spPr bwMode="auto">
          <a:xfrm>
            <a:off x="2819401" y="2590800"/>
            <a:ext cx="6918325" cy="352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46556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PP-Slide1"/>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1524000" y="0"/>
            <a:ext cx="9145588" cy="6859588"/>
          </a:xfrm>
          <a:prstGeom prst="rect">
            <a:avLst/>
          </a:prstGeom>
          <a:noFill/>
        </p:spPr>
      </p:pic>
      <p:sp>
        <p:nvSpPr>
          <p:cNvPr id="7171" name="Text Box 9"/>
          <p:cNvSpPr txBox="1">
            <a:spLocks noChangeArrowheads="1"/>
          </p:cNvSpPr>
          <p:nvPr/>
        </p:nvSpPr>
        <p:spPr bwMode="auto">
          <a:xfrm>
            <a:off x="5318126" y="3324225"/>
            <a:ext cx="45116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eorgia" panose="02040502050405020303" pitchFamily="18" charset="0"/>
              </a:defRPr>
            </a:lvl1pPr>
            <a:lvl2pPr marL="742950" indent="-285750">
              <a:spcBef>
                <a:spcPct val="20000"/>
              </a:spcBef>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Font typeface="Arial" panose="020B0604020202020204" pitchFamily="34" charset="0"/>
              <a:buChar char="•"/>
              <a:defRPr sz="2400">
                <a:solidFill>
                  <a:schemeClr val="tx1"/>
                </a:solidFill>
                <a:latin typeface="Georgia" panose="02040502050405020303" pitchFamily="18" charset="0"/>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9pPr>
          </a:lstStyle>
          <a:p>
            <a:pPr eaLnBrk="0" fontAlgn="base" hangingPunct="0">
              <a:spcBef>
                <a:spcPct val="0"/>
              </a:spcBef>
              <a:spcAft>
                <a:spcPct val="0"/>
              </a:spcAft>
              <a:buNone/>
            </a:pPr>
            <a:endParaRPr lang="en-US" altLang="en-US" sz="2400">
              <a:solidFill>
                <a:prstClr val="white"/>
              </a:solidFill>
              <a:latin typeface="Arial" panose="020B0604020202020204" pitchFamily="34" charset="0"/>
              <a:ea typeface="ＭＳ Ｐゴシック" panose="020B0600070205080204" pitchFamily="34" charset="-128"/>
            </a:endParaRPr>
          </a:p>
        </p:txBody>
      </p:sp>
      <p:sp>
        <p:nvSpPr>
          <p:cNvPr id="5125" name="Text Box 11"/>
          <p:cNvSpPr txBox="1">
            <a:spLocks noChangeArrowheads="1"/>
          </p:cNvSpPr>
          <p:nvPr/>
        </p:nvSpPr>
        <p:spPr bwMode="auto">
          <a:xfrm>
            <a:off x="1752600" y="2362201"/>
            <a:ext cx="8458200" cy="3662363"/>
          </a:xfrm>
          <a:prstGeom prst="rect">
            <a:avLst/>
          </a:prstGeom>
          <a:noFill/>
          <a:ln>
            <a:noFill/>
          </a:ln>
        </p:spPr>
        <p:txBody>
          <a:bodyPr>
            <a:spAutoFit/>
          </a:bodyPr>
          <a:lstStyle>
            <a:lvl1pPr marL="460375"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341312" indent="0" eaLnBrk="0" fontAlgn="base" hangingPunct="0">
              <a:spcBef>
                <a:spcPts val="1200"/>
              </a:spcBef>
              <a:spcAft>
                <a:spcPct val="0"/>
              </a:spcAft>
              <a:buNone/>
              <a:defRPr/>
            </a:pPr>
            <a:r>
              <a:rPr lang="en-US" altLang="en-US" sz="2200" b="1" dirty="0">
                <a:solidFill>
                  <a:prstClr val="black"/>
                </a:solidFill>
                <a:latin typeface="Georgia" panose="02040502050405020303"/>
              </a:rPr>
              <a:t>Integrated Service Delivery:</a:t>
            </a:r>
          </a:p>
          <a:p>
            <a:pPr marL="633413" indent="-292100" eaLnBrk="0" fontAlgn="base" hangingPunct="0">
              <a:spcBef>
                <a:spcPts val="1200"/>
              </a:spcBef>
              <a:spcAft>
                <a:spcPct val="0"/>
              </a:spcAft>
              <a:buNone/>
              <a:defRPr/>
            </a:pPr>
            <a:r>
              <a:rPr lang="en-US" altLang="en-US" sz="2000" dirty="0">
                <a:solidFill>
                  <a:prstClr val="black"/>
                </a:solidFill>
                <a:latin typeface="Georgia" panose="02040502050405020303"/>
              </a:rPr>
              <a:t>1. Goal: One “True One-Stop Door” in Communities-In Utah, all one-stop centers and virtual service delivery is provided by DWS. Job seekers/workers only have to go to one place to receive services</a:t>
            </a:r>
          </a:p>
          <a:p>
            <a:pPr marL="974725" indent="-342900" eaLnBrk="0" fontAlgn="base" hangingPunct="0">
              <a:spcBef>
                <a:spcPts val="1200"/>
              </a:spcBef>
              <a:spcAft>
                <a:spcPct val="0"/>
              </a:spcAft>
              <a:defRPr/>
            </a:pPr>
            <a:r>
              <a:rPr lang="en-US" altLang="en-US" sz="2000" dirty="0">
                <a:solidFill>
                  <a:prstClr val="black"/>
                </a:solidFill>
                <a:latin typeface="Georgia" panose="02040502050405020303"/>
              </a:rPr>
              <a:t>In most communities in U.S., there are up to three or more doors—(1) “one-stop WIOA/WP center”; (2) social services office-TANF, SNAP, Medicaid, etc. (3) Vocational Rehabilitation</a:t>
            </a:r>
          </a:p>
          <a:p>
            <a:pPr marL="974725" indent="-342900" eaLnBrk="0" fontAlgn="base" hangingPunct="0">
              <a:spcBef>
                <a:spcPts val="1200"/>
              </a:spcBef>
              <a:spcAft>
                <a:spcPct val="0"/>
              </a:spcAft>
              <a:defRPr/>
            </a:pPr>
            <a:r>
              <a:rPr lang="en-US" altLang="en-US" sz="2000" dirty="0">
                <a:solidFill>
                  <a:prstClr val="black"/>
                </a:solidFill>
                <a:latin typeface="Georgia" panose="02040502050405020303"/>
              </a:rPr>
              <a:t>Utah has single, integrated case management system whereby all case managers, regardless of program, manage a participant’s case file. Employer services are integrated, as well.</a:t>
            </a:r>
          </a:p>
        </p:txBody>
      </p:sp>
      <p:pic>
        <p:nvPicPr>
          <p:cNvPr id="717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1" y="384176"/>
            <a:ext cx="27400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24000" y="1676400"/>
            <a:ext cx="9144000" cy="584200"/>
          </a:xfrm>
          <a:prstGeom prst="rect">
            <a:avLst/>
          </a:prstGeom>
        </p:spPr>
        <p:txBody>
          <a:bodyPr>
            <a:spAutoFit/>
          </a:bodyPr>
          <a:lstStyle/>
          <a:p>
            <a:pPr algn="ctr" eaLnBrk="0" fontAlgn="base" hangingPunct="0">
              <a:spcBef>
                <a:spcPct val="0"/>
              </a:spcBef>
              <a:spcAft>
                <a:spcPct val="0"/>
              </a:spcAft>
              <a:defRPr/>
            </a:pPr>
            <a:r>
              <a:rPr lang="en-US" altLang="en-US" sz="3200" b="1" kern="0" dirty="0">
                <a:solidFill>
                  <a:srgbClr val="940803"/>
                </a:solidFill>
                <a:latin typeface="Georgia" panose="02040502050405020303" pitchFamily="18" charset="0"/>
                <a:ea typeface="ＭＳ Ｐゴシック"/>
              </a:rPr>
              <a:t>The Utah Model</a:t>
            </a:r>
            <a:endParaRPr lang="en-US" sz="3200" b="1" dirty="0">
              <a:solidFill>
                <a:prstClr val="white"/>
              </a:solidFill>
              <a:latin typeface="Georgia" panose="02040502050405020303" pitchFamily="18" charset="0"/>
              <a:ea typeface="ＭＳ Ｐゴシック" panose="020B0600070205080204" pitchFamily="34" charset="-128"/>
            </a:endParaRPr>
          </a:p>
        </p:txBody>
      </p:sp>
    </p:spTree>
    <p:extLst>
      <p:ext uri="{BB962C8B-B14F-4D97-AF65-F5344CB8AC3E}">
        <p14:creationId xmlns:p14="http://schemas.microsoft.com/office/powerpoint/2010/main" val="23920787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PP-Slide1"/>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1524000" y="0"/>
            <a:ext cx="9145588" cy="6859588"/>
          </a:xfrm>
          <a:prstGeom prst="rect">
            <a:avLst/>
          </a:prstGeom>
          <a:noFill/>
        </p:spPr>
      </p:pic>
      <p:sp>
        <p:nvSpPr>
          <p:cNvPr id="8195" name="Text Box 9"/>
          <p:cNvSpPr txBox="1">
            <a:spLocks noChangeArrowheads="1"/>
          </p:cNvSpPr>
          <p:nvPr/>
        </p:nvSpPr>
        <p:spPr bwMode="auto">
          <a:xfrm>
            <a:off x="5318126" y="3324225"/>
            <a:ext cx="45116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eorgia" panose="02040502050405020303" pitchFamily="18" charset="0"/>
              </a:defRPr>
            </a:lvl1pPr>
            <a:lvl2pPr marL="742950" indent="-285750">
              <a:spcBef>
                <a:spcPct val="20000"/>
              </a:spcBef>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Font typeface="Arial" panose="020B0604020202020204" pitchFamily="34" charset="0"/>
              <a:buChar char="•"/>
              <a:defRPr sz="2400">
                <a:solidFill>
                  <a:schemeClr val="tx1"/>
                </a:solidFill>
                <a:latin typeface="Georgia" panose="02040502050405020303" pitchFamily="18" charset="0"/>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9pPr>
          </a:lstStyle>
          <a:p>
            <a:pPr eaLnBrk="0" fontAlgn="base" hangingPunct="0">
              <a:spcBef>
                <a:spcPct val="0"/>
              </a:spcBef>
              <a:spcAft>
                <a:spcPct val="0"/>
              </a:spcAft>
              <a:buNone/>
            </a:pPr>
            <a:endParaRPr lang="en-US" altLang="en-US" sz="2400">
              <a:solidFill>
                <a:prstClr val="white"/>
              </a:solidFill>
              <a:latin typeface="Arial" panose="020B0604020202020204" pitchFamily="34" charset="0"/>
              <a:ea typeface="ＭＳ Ｐゴシック" panose="020B0600070205080204" pitchFamily="34" charset="-128"/>
            </a:endParaRPr>
          </a:p>
        </p:txBody>
      </p:sp>
      <p:sp>
        <p:nvSpPr>
          <p:cNvPr id="5125" name="Text Box 11"/>
          <p:cNvSpPr txBox="1">
            <a:spLocks noChangeArrowheads="1"/>
          </p:cNvSpPr>
          <p:nvPr/>
        </p:nvSpPr>
        <p:spPr bwMode="auto">
          <a:xfrm>
            <a:off x="1752600" y="2362201"/>
            <a:ext cx="8458200" cy="2462213"/>
          </a:xfrm>
          <a:prstGeom prst="rect">
            <a:avLst/>
          </a:prstGeom>
          <a:noFill/>
          <a:ln>
            <a:noFill/>
          </a:ln>
        </p:spPr>
        <p:txBody>
          <a:bodyPr>
            <a:spAutoFit/>
          </a:bodyPr>
          <a:lstStyle>
            <a:lvl1pPr marL="460375"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341312" indent="0" eaLnBrk="0" fontAlgn="base" hangingPunct="0">
              <a:spcBef>
                <a:spcPts val="1200"/>
              </a:spcBef>
              <a:spcAft>
                <a:spcPct val="0"/>
              </a:spcAft>
              <a:buNone/>
              <a:defRPr/>
            </a:pPr>
            <a:r>
              <a:rPr lang="en-US" altLang="en-US" sz="2400" b="1" dirty="0">
                <a:solidFill>
                  <a:prstClr val="black"/>
                </a:solidFill>
                <a:latin typeface="Georgia" panose="02040502050405020303"/>
              </a:rPr>
              <a:t>Integrated Service Delivery:</a:t>
            </a:r>
          </a:p>
          <a:p>
            <a:pPr marL="341312" indent="0" eaLnBrk="0" fontAlgn="base" hangingPunct="0">
              <a:spcBef>
                <a:spcPts val="1200"/>
              </a:spcBef>
              <a:spcAft>
                <a:spcPct val="0"/>
              </a:spcAft>
              <a:buNone/>
              <a:defRPr/>
            </a:pPr>
            <a:r>
              <a:rPr lang="en-US" altLang="en-US" sz="2400" dirty="0">
                <a:solidFill>
                  <a:prstClr val="black"/>
                </a:solidFill>
                <a:latin typeface="Georgia" panose="02040502050405020303"/>
              </a:rPr>
              <a:t>Vision: Develop a One-Stop System “Franchise Model” whereby the state ensures (1) efficient and effective service delivery, and (2) consistent service delivery by integrating and operationalizing the suite of federal/state-funded employment and training programs. </a:t>
            </a:r>
          </a:p>
        </p:txBody>
      </p:sp>
      <p:pic>
        <p:nvPicPr>
          <p:cNvPr id="819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1" y="384176"/>
            <a:ext cx="27400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24000" y="1778000"/>
            <a:ext cx="9144000" cy="584200"/>
          </a:xfrm>
          <a:prstGeom prst="rect">
            <a:avLst/>
          </a:prstGeom>
        </p:spPr>
        <p:txBody>
          <a:bodyPr>
            <a:spAutoFit/>
          </a:bodyPr>
          <a:lstStyle/>
          <a:p>
            <a:pPr algn="ctr" eaLnBrk="0" fontAlgn="base" hangingPunct="0">
              <a:spcBef>
                <a:spcPct val="0"/>
              </a:spcBef>
              <a:spcAft>
                <a:spcPct val="0"/>
              </a:spcAft>
              <a:defRPr/>
            </a:pPr>
            <a:r>
              <a:rPr lang="en-US" altLang="en-US" sz="3200" b="1" kern="0" dirty="0">
                <a:solidFill>
                  <a:srgbClr val="940803"/>
                </a:solidFill>
                <a:latin typeface="Georgia" panose="02040502050405020303" pitchFamily="18" charset="0"/>
                <a:ea typeface="ＭＳ Ｐゴシック"/>
              </a:rPr>
              <a:t>The Utah Model</a:t>
            </a:r>
            <a:endParaRPr lang="en-US" sz="3200" b="1" dirty="0">
              <a:solidFill>
                <a:prstClr val="white"/>
              </a:solidFill>
              <a:latin typeface="Georgia" panose="02040502050405020303" pitchFamily="18" charset="0"/>
              <a:ea typeface="ＭＳ Ｐゴシック" panose="020B0600070205080204" pitchFamily="34" charset="-128"/>
            </a:endParaRPr>
          </a:p>
        </p:txBody>
      </p:sp>
    </p:spTree>
    <p:extLst>
      <p:ext uri="{BB962C8B-B14F-4D97-AF65-F5344CB8AC3E}">
        <p14:creationId xmlns:p14="http://schemas.microsoft.com/office/powerpoint/2010/main" val="19880075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89976"/>
            <a:ext cx="10474037" cy="4357114"/>
          </a:xfrm>
        </p:spPr>
        <p:txBody>
          <a:bodyPr numCol="3">
            <a:normAutofit/>
          </a:bodyPr>
          <a:lstStyle/>
          <a:p>
            <a:pPr marL="0" indent="0" fontAlgn="base">
              <a:buNone/>
            </a:pPr>
            <a:r>
              <a:rPr lang="en-US" b="1" dirty="0" smtClean="0"/>
              <a:t>Family </a:t>
            </a:r>
            <a:r>
              <a:rPr lang="en-US" b="1" dirty="0"/>
              <a:t>unity </a:t>
            </a:r>
          </a:p>
          <a:p>
            <a:pPr fontAlgn="base"/>
            <a:r>
              <a:rPr lang="en-US" sz="2400" dirty="0"/>
              <a:t>% of births to unmarried women</a:t>
            </a:r>
          </a:p>
          <a:p>
            <a:pPr fontAlgn="base"/>
            <a:r>
              <a:rPr lang="en-US" sz="2400" dirty="0"/>
              <a:t>% women married 35-44</a:t>
            </a:r>
          </a:p>
          <a:p>
            <a:pPr fontAlgn="base"/>
            <a:r>
              <a:rPr lang="en-US" sz="2400" dirty="0"/>
              <a:t>% children in single parent </a:t>
            </a:r>
            <a:r>
              <a:rPr lang="en-US" sz="2400" dirty="0" smtClean="0"/>
              <a:t>homes</a:t>
            </a:r>
          </a:p>
          <a:p>
            <a:pPr fontAlgn="base"/>
            <a:endParaRPr lang="en-US" dirty="0" smtClean="0"/>
          </a:p>
          <a:p>
            <a:pPr fontAlgn="base"/>
            <a:endParaRPr lang="en-US" dirty="0"/>
          </a:p>
          <a:p>
            <a:pPr fontAlgn="base"/>
            <a:endParaRPr lang="en-US" dirty="0" smtClean="0"/>
          </a:p>
          <a:p>
            <a:pPr marL="0" indent="0" fontAlgn="base">
              <a:buNone/>
            </a:pPr>
            <a:r>
              <a:rPr lang="en-US" b="1" dirty="0" smtClean="0"/>
              <a:t>Community Health</a:t>
            </a:r>
          </a:p>
          <a:p>
            <a:pPr lvl="1" fontAlgn="base"/>
            <a:r>
              <a:rPr lang="en-US" dirty="0" smtClean="0"/>
              <a:t>Volunteering</a:t>
            </a:r>
            <a:endParaRPr lang="en-US" dirty="0"/>
          </a:p>
          <a:p>
            <a:pPr lvl="1" fontAlgn="base"/>
            <a:r>
              <a:rPr lang="en-US" dirty="0"/>
              <a:t>Attending public meetings</a:t>
            </a:r>
          </a:p>
          <a:p>
            <a:pPr lvl="1" fontAlgn="base"/>
            <a:r>
              <a:rPr lang="en-US" dirty="0"/>
              <a:t>Serving on committees</a:t>
            </a:r>
          </a:p>
          <a:p>
            <a:pPr lvl="1" fontAlgn="base"/>
            <a:r>
              <a:rPr lang="en-US" dirty="0"/>
              <a:t>Working with neighbors</a:t>
            </a:r>
          </a:p>
          <a:p>
            <a:pPr lvl="1" fontAlgn="base"/>
            <a:r>
              <a:rPr lang="en-US" dirty="0"/>
              <a:t>Being part of an organization</a:t>
            </a:r>
          </a:p>
          <a:p>
            <a:pPr fontAlgn="base"/>
            <a:endParaRPr lang="en-US" dirty="0" smtClean="0"/>
          </a:p>
          <a:p>
            <a:pPr marL="0" indent="0" fontAlgn="base">
              <a:buNone/>
            </a:pPr>
            <a:r>
              <a:rPr lang="en-US" b="1" dirty="0" smtClean="0"/>
              <a:t>Institutional </a:t>
            </a:r>
            <a:r>
              <a:rPr lang="en-US" b="1" dirty="0"/>
              <a:t>Health</a:t>
            </a:r>
          </a:p>
          <a:p>
            <a:pPr lvl="1" fontAlgn="base"/>
            <a:r>
              <a:rPr lang="en-US" dirty="0"/>
              <a:t>Voting rate</a:t>
            </a:r>
          </a:p>
          <a:p>
            <a:pPr lvl="1" fontAlgn="base"/>
            <a:r>
              <a:rPr lang="en-US" dirty="0"/>
              <a:t>Census response rate</a:t>
            </a:r>
          </a:p>
          <a:p>
            <a:pPr lvl="1" fontAlgn="base"/>
            <a:r>
              <a:rPr lang="en-US" dirty="0"/>
              <a:t>Confidence in </a:t>
            </a:r>
            <a:r>
              <a:rPr lang="en-US" dirty="0" smtClean="0"/>
              <a:t>institutions</a:t>
            </a:r>
            <a:endParaRPr lang="en-US" dirty="0"/>
          </a:p>
        </p:txBody>
      </p:sp>
      <p:pic>
        <p:nvPicPr>
          <p:cNvPr id="4" name="Picture 3"/>
          <p:cNvPicPr>
            <a:picLocks noChangeAspect="1"/>
          </p:cNvPicPr>
          <p:nvPr/>
        </p:nvPicPr>
        <p:blipFill>
          <a:blip r:embed="rId2"/>
          <a:stretch>
            <a:fillRect/>
          </a:stretch>
        </p:blipFill>
        <p:spPr>
          <a:xfrm>
            <a:off x="0" y="-594"/>
            <a:ext cx="725487" cy="6858594"/>
          </a:xfrm>
          <a:prstGeom prst="rect">
            <a:avLst/>
          </a:prstGeom>
        </p:spPr>
      </p:pic>
      <p:sp>
        <p:nvSpPr>
          <p:cNvPr id="6" name="TextBox 5"/>
          <p:cNvSpPr txBox="1"/>
          <p:nvPr/>
        </p:nvSpPr>
        <p:spPr>
          <a:xfrm>
            <a:off x="-1" y="593958"/>
            <a:ext cx="11774905" cy="632216"/>
          </a:xfrm>
          <a:prstGeom prst="rect">
            <a:avLst/>
          </a:prstGeom>
          <a:solidFill>
            <a:srgbClr val="008CCC"/>
          </a:solidFill>
        </p:spPr>
        <p:txBody>
          <a:bodyPr wrap="square" rtlCol="0" anchor="ctr">
            <a:noAutofit/>
          </a:bodyPr>
          <a:lstStyle/>
          <a:p>
            <a:pPr marL="74295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Gibson Light" panose="02000000000000000000" pitchFamily="2" charset="77"/>
                <a:ea typeface="+mn-ea"/>
                <a:cs typeface="+mn-cs"/>
              </a:rPr>
              <a:t>Social Capital Index</a:t>
            </a:r>
            <a:endParaRPr kumimoji="0" lang="en-US" sz="3600" b="1" i="0" u="none" strike="noStrike" kern="1200" cap="none" spc="0" normalizeH="0" baseline="0" noProof="0" dirty="0">
              <a:ln>
                <a:noFill/>
              </a:ln>
              <a:solidFill>
                <a:prstClr val="white"/>
              </a:solidFill>
              <a:effectLst/>
              <a:uLnTx/>
              <a:uFillTx/>
              <a:latin typeface="Gibson Light" panose="02000000000000000000" pitchFamily="2" charset="77"/>
              <a:ea typeface="+mn-ea"/>
              <a:cs typeface="+mn-cs"/>
            </a:endParaRPr>
          </a:p>
        </p:txBody>
      </p:sp>
      <p:sp>
        <p:nvSpPr>
          <p:cNvPr id="2" name="TextBox 1"/>
          <p:cNvSpPr txBox="1"/>
          <p:nvPr/>
        </p:nvSpPr>
        <p:spPr>
          <a:xfrm>
            <a:off x="838200" y="1518699"/>
            <a:ext cx="9673424" cy="3737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smtClean="0">
                <a:ln>
                  <a:noFill/>
                </a:ln>
                <a:solidFill>
                  <a:prstClr val="black"/>
                </a:solidFill>
                <a:effectLst/>
                <a:uLnTx/>
                <a:uFillTx/>
                <a:latin typeface="Calibri" panose="020F0502020204030204"/>
                <a:ea typeface="+mn-ea"/>
                <a:cs typeface="+mn-cs"/>
              </a:rPr>
              <a:t>Includes metrics of societal health including…</a:t>
            </a:r>
            <a:endPar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5001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PP-Slide1"/>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1524000" y="0"/>
            <a:ext cx="9145588" cy="6859588"/>
          </a:xfrm>
          <a:prstGeom prst="rect">
            <a:avLst/>
          </a:prstGeom>
          <a:noFill/>
        </p:spPr>
      </p:pic>
      <p:sp>
        <p:nvSpPr>
          <p:cNvPr id="9219" name="Text Box 9"/>
          <p:cNvSpPr txBox="1">
            <a:spLocks noChangeArrowheads="1"/>
          </p:cNvSpPr>
          <p:nvPr/>
        </p:nvSpPr>
        <p:spPr bwMode="auto">
          <a:xfrm>
            <a:off x="5318126" y="3324225"/>
            <a:ext cx="45116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eorgia" panose="02040502050405020303" pitchFamily="18" charset="0"/>
              </a:defRPr>
            </a:lvl1pPr>
            <a:lvl2pPr marL="742950" indent="-285750">
              <a:spcBef>
                <a:spcPct val="20000"/>
              </a:spcBef>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Font typeface="Arial" panose="020B0604020202020204" pitchFamily="34" charset="0"/>
              <a:buChar char="•"/>
              <a:defRPr sz="2400">
                <a:solidFill>
                  <a:schemeClr val="tx1"/>
                </a:solidFill>
                <a:latin typeface="Georgia" panose="02040502050405020303" pitchFamily="18" charset="0"/>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9pPr>
          </a:lstStyle>
          <a:p>
            <a:pPr eaLnBrk="0" fontAlgn="base" hangingPunct="0">
              <a:spcBef>
                <a:spcPct val="0"/>
              </a:spcBef>
              <a:spcAft>
                <a:spcPct val="0"/>
              </a:spcAft>
              <a:buNone/>
            </a:pPr>
            <a:endParaRPr lang="en-US" altLang="en-US" sz="2400">
              <a:solidFill>
                <a:prstClr val="white"/>
              </a:solidFill>
              <a:latin typeface="Arial" panose="020B0604020202020204" pitchFamily="34" charset="0"/>
              <a:ea typeface="ＭＳ Ｐゴシック" panose="020B0600070205080204" pitchFamily="34" charset="-128"/>
            </a:endParaRPr>
          </a:p>
        </p:txBody>
      </p:sp>
      <p:sp>
        <p:nvSpPr>
          <p:cNvPr id="5125" name="Text Box 11"/>
          <p:cNvSpPr txBox="1">
            <a:spLocks noChangeArrowheads="1"/>
          </p:cNvSpPr>
          <p:nvPr/>
        </p:nvSpPr>
        <p:spPr bwMode="auto">
          <a:xfrm>
            <a:off x="1752600" y="2271713"/>
            <a:ext cx="8458200" cy="4400550"/>
          </a:xfrm>
          <a:prstGeom prst="rect">
            <a:avLst/>
          </a:prstGeom>
          <a:noFill/>
          <a:ln>
            <a:noFill/>
          </a:ln>
        </p:spPr>
        <p:txBody>
          <a:bodyPr>
            <a:spAutoFit/>
          </a:bodyPr>
          <a:lstStyle>
            <a:lvl1pPr marL="460375"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341312" indent="0" eaLnBrk="0" fontAlgn="base" hangingPunct="0">
              <a:spcBef>
                <a:spcPts val="1200"/>
              </a:spcBef>
              <a:spcAft>
                <a:spcPct val="0"/>
              </a:spcAft>
              <a:buNone/>
              <a:defRPr/>
            </a:pPr>
            <a:r>
              <a:rPr lang="en-US" altLang="en-US" sz="2400" b="1" dirty="0">
                <a:solidFill>
                  <a:prstClr val="black"/>
                </a:solidFill>
                <a:latin typeface="Georgia" panose="02040502050405020303"/>
              </a:rPr>
              <a:t>New Demonstration Authority</a:t>
            </a:r>
          </a:p>
          <a:p>
            <a:pPr marL="684212" indent="-342900" eaLnBrk="0" fontAlgn="base" hangingPunct="0">
              <a:spcBef>
                <a:spcPts val="1200"/>
              </a:spcBef>
              <a:spcAft>
                <a:spcPct val="0"/>
              </a:spcAft>
              <a:defRPr/>
            </a:pPr>
            <a:r>
              <a:rPr lang="en-US" altLang="en-US" sz="2400" dirty="0">
                <a:solidFill>
                  <a:prstClr val="black"/>
                </a:solidFill>
                <a:latin typeface="Georgia" panose="02040502050405020303"/>
              </a:rPr>
              <a:t>Modeled after the Section 1115 waiver authority that led to federal welfare reform based upon state innovation.</a:t>
            </a:r>
          </a:p>
          <a:p>
            <a:pPr marL="684212" indent="-342900" eaLnBrk="0" fontAlgn="base" hangingPunct="0">
              <a:spcBef>
                <a:spcPts val="1200"/>
              </a:spcBef>
              <a:spcAft>
                <a:spcPct val="0"/>
              </a:spcAft>
              <a:defRPr/>
            </a:pPr>
            <a:r>
              <a:rPr lang="en-US" altLang="en-US" sz="2400" dirty="0">
                <a:solidFill>
                  <a:prstClr val="black"/>
                </a:solidFill>
                <a:latin typeface="Georgia" panose="02040502050405020303"/>
              </a:rPr>
              <a:t>H.R. 6655 is the House bipartisan WIOA reauthorization bill that contains new demonstration authority</a:t>
            </a:r>
          </a:p>
          <a:p>
            <a:pPr marL="684212" indent="-342900" eaLnBrk="0" fontAlgn="base" hangingPunct="0">
              <a:spcBef>
                <a:spcPts val="1200"/>
              </a:spcBef>
              <a:spcAft>
                <a:spcPct val="0"/>
              </a:spcAft>
              <a:defRPr/>
            </a:pPr>
            <a:r>
              <a:rPr lang="en-US" altLang="en-US" sz="2400" dirty="0">
                <a:solidFill>
                  <a:prstClr val="black"/>
                </a:solidFill>
                <a:latin typeface="Georgia" panose="02040502050405020303"/>
              </a:rPr>
              <a:t>ISSUE: Limited to a handful of states with population under 6 million and LFP under 60%.</a:t>
            </a:r>
          </a:p>
          <a:p>
            <a:pPr marL="684212" indent="-342900" eaLnBrk="0" fontAlgn="base" hangingPunct="0">
              <a:spcBef>
                <a:spcPts val="1200"/>
              </a:spcBef>
              <a:spcAft>
                <a:spcPct val="0"/>
              </a:spcAft>
              <a:defRPr/>
            </a:pPr>
            <a:r>
              <a:rPr lang="en-US" altLang="en-US" sz="2400" dirty="0">
                <a:solidFill>
                  <a:prstClr val="black"/>
                </a:solidFill>
                <a:latin typeface="Georgia" panose="02040502050405020303"/>
              </a:rPr>
              <a:t>Senate likely to consider expanded authority to more states.</a:t>
            </a:r>
          </a:p>
        </p:txBody>
      </p:sp>
      <p:pic>
        <p:nvPicPr>
          <p:cNvPr id="922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1" y="384176"/>
            <a:ext cx="27400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24000" y="1676400"/>
            <a:ext cx="9144000" cy="584200"/>
          </a:xfrm>
          <a:prstGeom prst="rect">
            <a:avLst/>
          </a:prstGeom>
        </p:spPr>
        <p:txBody>
          <a:bodyPr>
            <a:spAutoFit/>
          </a:bodyPr>
          <a:lstStyle/>
          <a:p>
            <a:pPr algn="ctr" eaLnBrk="0" fontAlgn="base" hangingPunct="0">
              <a:spcBef>
                <a:spcPct val="0"/>
              </a:spcBef>
              <a:spcAft>
                <a:spcPct val="0"/>
              </a:spcAft>
              <a:defRPr/>
            </a:pPr>
            <a:r>
              <a:rPr lang="en-US" sz="3200" b="1" kern="0" dirty="0">
                <a:solidFill>
                  <a:srgbClr val="940803"/>
                </a:solidFill>
                <a:latin typeface="Georgia" panose="02040502050405020303" pitchFamily="18" charset="0"/>
                <a:ea typeface="ＭＳ Ｐゴシック"/>
              </a:rPr>
              <a:t>WIOA Reauthorization</a:t>
            </a:r>
            <a:endParaRPr lang="en-US" sz="3200" b="1" dirty="0">
              <a:solidFill>
                <a:prstClr val="white"/>
              </a:solidFill>
              <a:latin typeface="Georgia" panose="02040502050405020303" pitchFamily="18" charset="0"/>
              <a:ea typeface="ＭＳ Ｐゴシック" panose="020B0600070205080204" pitchFamily="34" charset="-128"/>
            </a:endParaRPr>
          </a:p>
        </p:txBody>
      </p:sp>
    </p:spTree>
    <p:extLst>
      <p:ext uri="{BB962C8B-B14F-4D97-AF65-F5344CB8AC3E}">
        <p14:creationId xmlns:p14="http://schemas.microsoft.com/office/powerpoint/2010/main" val="22926440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PP-Slide1"/>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1524000" y="0"/>
            <a:ext cx="9145588" cy="6859588"/>
          </a:xfrm>
          <a:prstGeom prst="rect">
            <a:avLst/>
          </a:prstGeom>
          <a:noFill/>
        </p:spPr>
      </p:pic>
      <p:sp>
        <p:nvSpPr>
          <p:cNvPr id="10243" name="Text Box 9"/>
          <p:cNvSpPr txBox="1">
            <a:spLocks noChangeArrowheads="1"/>
          </p:cNvSpPr>
          <p:nvPr/>
        </p:nvSpPr>
        <p:spPr bwMode="auto">
          <a:xfrm>
            <a:off x="5318126" y="3324225"/>
            <a:ext cx="45116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eorgia" panose="02040502050405020303" pitchFamily="18" charset="0"/>
              </a:defRPr>
            </a:lvl1pPr>
            <a:lvl2pPr marL="742950" indent="-285750">
              <a:spcBef>
                <a:spcPct val="20000"/>
              </a:spcBef>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Font typeface="Arial" panose="020B0604020202020204" pitchFamily="34" charset="0"/>
              <a:buChar char="•"/>
              <a:defRPr sz="2400">
                <a:solidFill>
                  <a:schemeClr val="tx1"/>
                </a:solidFill>
                <a:latin typeface="Georgia" panose="02040502050405020303" pitchFamily="18" charset="0"/>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9pPr>
          </a:lstStyle>
          <a:p>
            <a:pPr eaLnBrk="0" fontAlgn="base" hangingPunct="0">
              <a:spcBef>
                <a:spcPct val="0"/>
              </a:spcBef>
              <a:spcAft>
                <a:spcPct val="0"/>
              </a:spcAft>
              <a:buNone/>
            </a:pPr>
            <a:endParaRPr lang="en-US" altLang="en-US" sz="2400">
              <a:solidFill>
                <a:prstClr val="white"/>
              </a:solidFill>
              <a:latin typeface="Arial" panose="020B0604020202020204" pitchFamily="34" charset="0"/>
              <a:ea typeface="ＭＳ Ｐゴシック" panose="020B0600070205080204" pitchFamily="34" charset="-128"/>
            </a:endParaRPr>
          </a:p>
        </p:txBody>
      </p:sp>
      <p:sp>
        <p:nvSpPr>
          <p:cNvPr id="5125" name="Text Box 11"/>
          <p:cNvSpPr txBox="1">
            <a:spLocks noChangeArrowheads="1"/>
          </p:cNvSpPr>
          <p:nvPr/>
        </p:nvSpPr>
        <p:spPr bwMode="auto">
          <a:xfrm>
            <a:off x="1752600" y="2271713"/>
            <a:ext cx="8458200" cy="4032250"/>
          </a:xfrm>
          <a:prstGeom prst="rect">
            <a:avLst/>
          </a:prstGeom>
          <a:noFill/>
          <a:ln>
            <a:noFill/>
          </a:ln>
        </p:spPr>
        <p:txBody>
          <a:bodyPr>
            <a:spAutoFit/>
          </a:bodyPr>
          <a:lstStyle>
            <a:lvl1pPr marL="460375"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341312" indent="0" eaLnBrk="0" fontAlgn="base" hangingPunct="0">
              <a:spcBef>
                <a:spcPts val="1200"/>
              </a:spcBef>
              <a:spcAft>
                <a:spcPct val="0"/>
              </a:spcAft>
              <a:buNone/>
              <a:defRPr/>
            </a:pPr>
            <a:r>
              <a:rPr lang="en-US" altLang="en-US" sz="2400" b="1" dirty="0">
                <a:solidFill>
                  <a:prstClr val="black"/>
                </a:solidFill>
                <a:latin typeface="Georgia" panose="02040502050405020303"/>
              </a:rPr>
              <a:t>New Demonstration Authority</a:t>
            </a:r>
          </a:p>
          <a:p>
            <a:pPr marL="684212" indent="-342900" eaLnBrk="0" fontAlgn="base" hangingPunct="0">
              <a:spcBef>
                <a:spcPts val="1200"/>
              </a:spcBef>
              <a:spcAft>
                <a:spcPct val="0"/>
              </a:spcAft>
              <a:defRPr/>
            </a:pPr>
            <a:r>
              <a:rPr lang="en-US" altLang="en-US" sz="2400" dirty="0">
                <a:solidFill>
                  <a:prstClr val="black"/>
                </a:solidFill>
                <a:latin typeface="Georgia" panose="02040502050405020303"/>
              </a:rPr>
              <a:t>Unique opportunity to innovate at the ground level and design service delivery systems that work best.</a:t>
            </a:r>
          </a:p>
          <a:p>
            <a:pPr marL="684212" indent="-342900" eaLnBrk="0" fontAlgn="base" hangingPunct="0">
              <a:spcBef>
                <a:spcPts val="1200"/>
              </a:spcBef>
              <a:spcAft>
                <a:spcPct val="0"/>
              </a:spcAft>
              <a:defRPr/>
            </a:pPr>
            <a:r>
              <a:rPr lang="en-US" altLang="en-US" sz="2400" dirty="0">
                <a:solidFill>
                  <a:prstClr val="black"/>
                </a:solidFill>
                <a:latin typeface="Georgia" panose="02040502050405020303"/>
              </a:rPr>
              <a:t>Provides the incentive to negotiate among stakeholders at the state and local levels to redesign systems</a:t>
            </a:r>
          </a:p>
          <a:p>
            <a:pPr marL="684212" indent="-342900" eaLnBrk="0" fontAlgn="base" hangingPunct="0">
              <a:spcBef>
                <a:spcPts val="1200"/>
              </a:spcBef>
              <a:spcAft>
                <a:spcPct val="0"/>
              </a:spcAft>
              <a:defRPr/>
            </a:pPr>
            <a:r>
              <a:rPr lang="en-US" altLang="en-US" sz="2400" dirty="0">
                <a:solidFill>
                  <a:prstClr val="black"/>
                </a:solidFill>
                <a:latin typeface="Georgia" panose="02040502050405020303"/>
              </a:rPr>
              <a:t>Opportunity to build in the flexibility that will be needed in an age of AI and automation.</a:t>
            </a:r>
          </a:p>
          <a:p>
            <a:pPr marL="684212" indent="-342900" eaLnBrk="0" fontAlgn="base" hangingPunct="0">
              <a:spcBef>
                <a:spcPts val="1200"/>
              </a:spcBef>
              <a:spcAft>
                <a:spcPct val="0"/>
              </a:spcAft>
              <a:defRPr/>
            </a:pPr>
            <a:r>
              <a:rPr lang="en-US" altLang="en-US" sz="2400" dirty="0">
                <a:solidFill>
                  <a:prstClr val="black"/>
                </a:solidFill>
                <a:latin typeface="Georgia" panose="02040502050405020303"/>
              </a:rPr>
              <a:t>Better align resources coming through postsecondary education with workforce training resources.</a:t>
            </a:r>
          </a:p>
        </p:txBody>
      </p:sp>
      <p:pic>
        <p:nvPicPr>
          <p:cNvPr id="1024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1" y="384176"/>
            <a:ext cx="27400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24000" y="1676400"/>
            <a:ext cx="9144000" cy="584200"/>
          </a:xfrm>
          <a:prstGeom prst="rect">
            <a:avLst/>
          </a:prstGeom>
        </p:spPr>
        <p:txBody>
          <a:bodyPr>
            <a:spAutoFit/>
          </a:bodyPr>
          <a:lstStyle/>
          <a:p>
            <a:pPr algn="ctr" eaLnBrk="0" fontAlgn="base" hangingPunct="0">
              <a:spcBef>
                <a:spcPct val="0"/>
              </a:spcBef>
              <a:spcAft>
                <a:spcPct val="0"/>
              </a:spcAft>
              <a:defRPr/>
            </a:pPr>
            <a:r>
              <a:rPr lang="en-US" sz="3200" b="1" kern="0" dirty="0">
                <a:solidFill>
                  <a:srgbClr val="940803"/>
                </a:solidFill>
                <a:latin typeface="Georgia" panose="02040502050405020303" pitchFamily="18" charset="0"/>
                <a:ea typeface="ＭＳ Ｐゴシック"/>
              </a:rPr>
              <a:t>WIOA Reauthorization</a:t>
            </a:r>
            <a:endParaRPr lang="en-US" sz="3200" b="1" dirty="0">
              <a:solidFill>
                <a:prstClr val="white"/>
              </a:solidFill>
              <a:latin typeface="Georgia" panose="02040502050405020303" pitchFamily="18" charset="0"/>
              <a:ea typeface="ＭＳ Ｐゴシック" panose="020B0600070205080204" pitchFamily="34" charset="-128"/>
            </a:endParaRPr>
          </a:p>
        </p:txBody>
      </p:sp>
    </p:spTree>
    <p:extLst>
      <p:ext uri="{BB962C8B-B14F-4D97-AF65-F5344CB8AC3E}">
        <p14:creationId xmlns:p14="http://schemas.microsoft.com/office/powerpoint/2010/main" val="34587115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PP-Slide1"/>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1524000" y="0"/>
            <a:ext cx="9145588" cy="6859588"/>
          </a:xfrm>
          <a:prstGeom prst="rect">
            <a:avLst/>
          </a:prstGeom>
          <a:noFill/>
        </p:spPr>
      </p:pic>
      <p:sp>
        <p:nvSpPr>
          <p:cNvPr id="11267" name="Text Box 9"/>
          <p:cNvSpPr txBox="1">
            <a:spLocks noChangeArrowheads="1"/>
          </p:cNvSpPr>
          <p:nvPr/>
        </p:nvSpPr>
        <p:spPr bwMode="auto">
          <a:xfrm>
            <a:off x="5318126" y="3324225"/>
            <a:ext cx="45116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eorgia" panose="02040502050405020303" pitchFamily="18" charset="0"/>
              </a:defRPr>
            </a:lvl1pPr>
            <a:lvl2pPr marL="742950" indent="-285750">
              <a:spcBef>
                <a:spcPct val="20000"/>
              </a:spcBef>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Font typeface="Arial" panose="020B0604020202020204" pitchFamily="34" charset="0"/>
              <a:buChar char="•"/>
              <a:defRPr sz="2400">
                <a:solidFill>
                  <a:schemeClr val="tx1"/>
                </a:solidFill>
                <a:latin typeface="Georgia" panose="02040502050405020303" pitchFamily="18" charset="0"/>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defRPr>
            </a:lvl9pPr>
          </a:lstStyle>
          <a:p>
            <a:pPr eaLnBrk="0" fontAlgn="base" hangingPunct="0">
              <a:spcBef>
                <a:spcPct val="0"/>
              </a:spcBef>
              <a:spcAft>
                <a:spcPct val="0"/>
              </a:spcAft>
              <a:buNone/>
            </a:pPr>
            <a:endParaRPr lang="en-US" altLang="en-US" sz="2400">
              <a:solidFill>
                <a:prstClr val="white"/>
              </a:solidFill>
              <a:latin typeface="Arial" panose="020B0604020202020204" pitchFamily="34" charset="0"/>
              <a:ea typeface="ＭＳ Ｐゴシック" panose="020B0600070205080204" pitchFamily="34" charset="-128"/>
            </a:endParaRPr>
          </a:p>
        </p:txBody>
      </p:sp>
      <p:sp>
        <p:nvSpPr>
          <p:cNvPr id="5125" name="Text Box 11"/>
          <p:cNvSpPr txBox="1">
            <a:spLocks noChangeArrowheads="1"/>
          </p:cNvSpPr>
          <p:nvPr/>
        </p:nvSpPr>
        <p:spPr bwMode="auto">
          <a:xfrm>
            <a:off x="1752600" y="2271714"/>
            <a:ext cx="8458200" cy="2554287"/>
          </a:xfrm>
          <a:prstGeom prst="rect">
            <a:avLst/>
          </a:prstGeom>
          <a:noFill/>
          <a:ln>
            <a:noFill/>
          </a:ln>
        </p:spPr>
        <p:txBody>
          <a:bodyPr>
            <a:spAutoFit/>
          </a:bodyPr>
          <a:lstStyle>
            <a:lvl1pPr marL="460375"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341312" indent="0" eaLnBrk="0" fontAlgn="base" hangingPunct="0">
              <a:spcBef>
                <a:spcPts val="1200"/>
              </a:spcBef>
              <a:spcAft>
                <a:spcPct val="0"/>
              </a:spcAft>
              <a:buNone/>
              <a:defRPr/>
            </a:pPr>
            <a:r>
              <a:rPr lang="en-US" altLang="en-US" sz="2400" b="1" dirty="0">
                <a:solidFill>
                  <a:prstClr val="black"/>
                </a:solidFill>
                <a:latin typeface="Georgia" panose="02040502050405020303"/>
              </a:rPr>
              <a:t>Mason Bishop</a:t>
            </a:r>
          </a:p>
          <a:p>
            <a:pPr marL="341312" indent="0" eaLnBrk="0" fontAlgn="base" hangingPunct="0">
              <a:spcBef>
                <a:spcPts val="1200"/>
              </a:spcBef>
              <a:spcAft>
                <a:spcPct val="0"/>
              </a:spcAft>
              <a:buNone/>
              <a:defRPr/>
            </a:pPr>
            <a:r>
              <a:rPr lang="en-US" altLang="en-US" sz="2400" dirty="0">
                <a:solidFill>
                  <a:prstClr val="black"/>
                </a:solidFill>
                <a:latin typeface="Georgia" panose="02040502050405020303"/>
              </a:rPr>
              <a:t>mason@workedconsulting.com</a:t>
            </a:r>
          </a:p>
          <a:p>
            <a:pPr marL="341312" indent="0" eaLnBrk="0" fontAlgn="base" hangingPunct="0">
              <a:spcBef>
                <a:spcPts val="1200"/>
              </a:spcBef>
              <a:spcAft>
                <a:spcPct val="0"/>
              </a:spcAft>
              <a:buNone/>
              <a:defRPr/>
            </a:pPr>
            <a:r>
              <a:rPr lang="en-US" altLang="en-US" sz="2400" dirty="0">
                <a:solidFill>
                  <a:prstClr val="black"/>
                </a:solidFill>
                <a:latin typeface="Georgia" panose="02040502050405020303"/>
              </a:rPr>
              <a:t>703.209.7890</a:t>
            </a:r>
          </a:p>
          <a:p>
            <a:pPr marL="341312" indent="0" eaLnBrk="0" fontAlgn="base" hangingPunct="0">
              <a:spcBef>
                <a:spcPts val="1200"/>
              </a:spcBef>
              <a:spcAft>
                <a:spcPct val="0"/>
              </a:spcAft>
              <a:buNone/>
              <a:defRPr/>
            </a:pPr>
            <a:r>
              <a:rPr lang="en-US" altLang="en-US" sz="2400" dirty="0">
                <a:solidFill>
                  <a:prstClr val="black"/>
                </a:solidFill>
                <a:latin typeface="Georgia" panose="02040502050405020303"/>
              </a:rPr>
              <a:t>AEI Publications:</a:t>
            </a:r>
          </a:p>
          <a:p>
            <a:pPr marL="341312" indent="0" eaLnBrk="0" fontAlgn="base" hangingPunct="0">
              <a:spcBef>
                <a:spcPts val="1200"/>
              </a:spcBef>
              <a:spcAft>
                <a:spcPct val="0"/>
              </a:spcAft>
              <a:buNone/>
              <a:defRPr/>
            </a:pPr>
            <a:r>
              <a:rPr lang="en-US" altLang="en-US" sz="2400" dirty="0">
                <a:solidFill>
                  <a:prstClr val="black"/>
                </a:solidFill>
                <a:latin typeface="Georgia" panose="02040502050405020303"/>
              </a:rPr>
              <a:t>https://www.aei.org/profile/mason-m-bishop/</a:t>
            </a:r>
          </a:p>
        </p:txBody>
      </p:sp>
      <p:pic>
        <p:nvPicPr>
          <p:cNvPr id="112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1" y="384176"/>
            <a:ext cx="27400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24000" y="1676400"/>
            <a:ext cx="9144000" cy="584200"/>
          </a:xfrm>
          <a:prstGeom prst="rect">
            <a:avLst/>
          </a:prstGeom>
        </p:spPr>
        <p:txBody>
          <a:bodyPr>
            <a:spAutoFit/>
          </a:bodyPr>
          <a:lstStyle/>
          <a:p>
            <a:pPr algn="ctr" eaLnBrk="0" fontAlgn="base" hangingPunct="0">
              <a:spcBef>
                <a:spcPct val="0"/>
              </a:spcBef>
              <a:spcAft>
                <a:spcPct val="0"/>
              </a:spcAft>
              <a:defRPr/>
            </a:pPr>
            <a:r>
              <a:rPr lang="en-US" sz="3200" b="1" kern="0" dirty="0">
                <a:solidFill>
                  <a:srgbClr val="940803"/>
                </a:solidFill>
                <a:latin typeface="Georgia" panose="02040502050405020303" pitchFamily="18" charset="0"/>
                <a:ea typeface="ＭＳ Ｐゴシック"/>
              </a:rPr>
              <a:t>Contact Information</a:t>
            </a:r>
            <a:endParaRPr lang="en-US" sz="3200" b="1" dirty="0">
              <a:solidFill>
                <a:prstClr val="white"/>
              </a:solidFill>
              <a:latin typeface="Georgia" panose="02040502050405020303" pitchFamily="18" charset="0"/>
              <a:ea typeface="ＭＳ Ｐゴシック" panose="020B0600070205080204" pitchFamily="34" charset="-128"/>
            </a:endParaRPr>
          </a:p>
        </p:txBody>
      </p:sp>
    </p:spTree>
    <p:extLst>
      <p:ext uri="{BB962C8B-B14F-4D97-AF65-F5344CB8AC3E}">
        <p14:creationId xmlns:p14="http://schemas.microsoft.com/office/powerpoint/2010/main" val="656304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CCA5F87-1D1E-45CB-8D83-FC7EEFAD99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650265B-709D-E238-22F4-D848BAB156AC}"/>
              </a:ext>
            </a:extLst>
          </p:cNvPr>
          <p:cNvPicPr>
            <a:picLocks noChangeAspect="1"/>
          </p:cNvPicPr>
          <p:nvPr/>
        </p:nvPicPr>
        <p:blipFill rotWithShape="1">
          <a:blip r:embed="rId2"/>
          <a:srcRect l="34215" t="8563" r="-1" b="527"/>
          <a:stretch/>
        </p:blipFill>
        <p:spPr>
          <a:xfrm>
            <a:off x="20" y="10"/>
            <a:ext cx="8668492" cy="6857990"/>
          </a:xfrm>
          <a:prstGeom prst="rect">
            <a:avLst/>
          </a:prstGeom>
        </p:spPr>
      </p:pic>
      <p:sp>
        <p:nvSpPr>
          <p:cNvPr id="18" name="Rectangle 17">
            <a:extLst>
              <a:ext uri="{FF2B5EF4-FFF2-40B4-BE49-F238E27FC236}">
                <a16:creationId xmlns:a16="http://schemas.microsoft.com/office/drawing/2014/main" id="{7CCFC2C6-6238-4A2F-93DE-2ADF74AF63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1CC95F-2EF6-30AE-FC35-D671C0B63153}"/>
              </a:ext>
            </a:extLst>
          </p:cNvPr>
          <p:cNvSpPr>
            <a:spLocks noGrp="1"/>
          </p:cNvSpPr>
          <p:nvPr>
            <p:ph type="ctrTitle"/>
          </p:nvPr>
        </p:nvSpPr>
        <p:spPr>
          <a:xfrm>
            <a:off x="7848600" y="1122363"/>
            <a:ext cx="4023360" cy="3204134"/>
          </a:xfrm>
        </p:spPr>
        <p:txBody>
          <a:bodyPr anchor="b">
            <a:normAutofit/>
          </a:bodyPr>
          <a:lstStyle/>
          <a:p>
            <a:pPr algn="l"/>
            <a:r>
              <a:rPr lang="en-US" sz="4800"/>
              <a:t>How well is WIOA serving women?</a:t>
            </a:r>
          </a:p>
        </p:txBody>
      </p:sp>
      <p:sp>
        <p:nvSpPr>
          <p:cNvPr id="3" name="Subtitle 2">
            <a:extLst>
              <a:ext uri="{FF2B5EF4-FFF2-40B4-BE49-F238E27FC236}">
                <a16:creationId xmlns:a16="http://schemas.microsoft.com/office/drawing/2014/main" id="{6803E786-B6EF-9E43-27B1-4CE0E7D15241}"/>
              </a:ext>
            </a:extLst>
          </p:cNvPr>
          <p:cNvSpPr>
            <a:spLocks noGrp="1"/>
          </p:cNvSpPr>
          <p:nvPr>
            <p:ph type="subTitle" idx="1"/>
          </p:nvPr>
        </p:nvSpPr>
        <p:spPr>
          <a:xfrm>
            <a:off x="7848600" y="4872922"/>
            <a:ext cx="4023360" cy="1208141"/>
          </a:xfrm>
        </p:spPr>
        <p:txBody>
          <a:bodyPr>
            <a:normAutofit/>
          </a:bodyPr>
          <a:lstStyle/>
          <a:p>
            <a:pPr algn="l"/>
            <a:r>
              <a:rPr lang="en-US" sz="2000"/>
              <a:t>Central Valley Workforce Summit</a:t>
            </a:r>
          </a:p>
          <a:p>
            <a:pPr algn="l"/>
            <a:r>
              <a:rPr lang="en-US" sz="2000"/>
              <a:t>April 16, 2024</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93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05672-348E-51A2-5933-18D0D70ECD44}"/>
              </a:ext>
            </a:extLst>
          </p:cNvPr>
          <p:cNvSpPr>
            <a:spLocks noGrp="1"/>
          </p:cNvSpPr>
          <p:nvPr>
            <p:ph type="title"/>
          </p:nvPr>
        </p:nvSpPr>
        <p:spPr/>
        <p:txBody>
          <a:bodyPr/>
          <a:lstStyle/>
          <a:p>
            <a:r>
              <a:rPr lang="en-US" dirty="0"/>
              <a:t>Significant gender wage gaps despite similar employment rates</a:t>
            </a:r>
          </a:p>
        </p:txBody>
      </p:sp>
      <p:graphicFrame>
        <p:nvGraphicFramePr>
          <p:cNvPr id="4" name="Content Placeholder 3">
            <a:extLst>
              <a:ext uri="{FF2B5EF4-FFF2-40B4-BE49-F238E27FC236}">
                <a16:creationId xmlns:a16="http://schemas.microsoft.com/office/drawing/2014/main" id="{ACC8F1BE-D256-0B43-D339-25100ADD28A6}"/>
              </a:ext>
            </a:extLst>
          </p:cNvPr>
          <p:cNvGraphicFramePr>
            <a:graphicFrameLocks noGrp="1"/>
          </p:cNvGraphicFramePr>
          <p:nvPr>
            <p:ph idx="1"/>
            <p:extLst/>
          </p:nvPr>
        </p:nvGraphicFramePr>
        <p:xfrm>
          <a:off x="838200" y="1825625"/>
          <a:ext cx="10515600" cy="3805743"/>
        </p:xfrm>
        <a:graphic>
          <a:graphicData uri="http://schemas.openxmlformats.org/drawingml/2006/table">
            <a:tbl>
              <a:tblPr firstRow="1" bandRow="1">
                <a:tableStyleId>{69012ECD-51FC-41F1-AA8D-1B2483CD663E}</a:tableStyleId>
              </a:tblPr>
              <a:tblGrid>
                <a:gridCol w="2328746">
                  <a:extLst>
                    <a:ext uri="{9D8B030D-6E8A-4147-A177-3AD203B41FA5}">
                      <a16:colId xmlns:a16="http://schemas.microsoft.com/office/drawing/2014/main" val="1908278714"/>
                    </a:ext>
                  </a:extLst>
                </a:gridCol>
                <a:gridCol w="1877494">
                  <a:extLst>
                    <a:ext uri="{9D8B030D-6E8A-4147-A177-3AD203B41FA5}">
                      <a16:colId xmlns:a16="http://schemas.microsoft.com/office/drawing/2014/main" val="2665074567"/>
                    </a:ext>
                  </a:extLst>
                </a:gridCol>
                <a:gridCol w="2103120">
                  <a:extLst>
                    <a:ext uri="{9D8B030D-6E8A-4147-A177-3AD203B41FA5}">
                      <a16:colId xmlns:a16="http://schemas.microsoft.com/office/drawing/2014/main" val="3537014575"/>
                    </a:ext>
                  </a:extLst>
                </a:gridCol>
                <a:gridCol w="2103120">
                  <a:extLst>
                    <a:ext uri="{9D8B030D-6E8A-4147-A177-3AD203B41FA5}">
                      <a16:colId xmlns:a16="http://schemas.microsoft.com/office/drawing/2014/main" val="1617144421"/>
                    </a:ext>
                  </a:extLst>
                </a:gridCol>
                <a:gridCol w="2103120">
                  <a:extLst>
                    <a:ext uri="{9D8B030D-6E8A-4147-A177-3AD203B41FA5}">
                      <a16:colId xmlns:a16="http://schemas.microsoft.com/office/drawing/2014/main" val="3858874271"/>
                    </a:ext>
                  </a:extLst>
                </a:gridCol>
              </a:tblGrid>
              <a:tr h="1012649">
                <a:tc>
                  <a:txBody>
                    <a:bodyPr/>
                    <a:lstStyle/>
                    <a:p>
                      <a:pPr algn="ctr"/>
                      <a:r>
                        <a:rPr lang="en-US" sz="2400" dirty="0"/>
                        <a:t>Median wages (2022)</a:t>
                      </a:r>
                    </a:p>
                  </a:txBody>
                  <a:tcPr/>
                </a:tc>
                <a:tc>
                  <a:txBody>
                    <a:bodyPr/>
                    <a:lstStyle/>
                    <a:p>
                      <a:pPr algn="ctr"/>
                      <a:r>
                        <a:rPr lang="en-US" sz="2400" dirty="0"/>
                        <a:t>Men</a:t>
                      </a:r>
                    </a:p>
                  </a:txBody>
                  <a:tcPr/>
                </a:tc>
                <a:tc>
                  <a:txBody>
                    <a:bodyPr/>
                    <a:lstStyle/>
                    <a:p>
                      <a:pPr algn="ctr"/>
                      <a:r>
                        <a:rPr lang="en-US" sz="2400" dirty="0"/>
                        <a:t>Women</a:t>
                      </a:r>
                    </a:p>
                  </a:txBody>
                  <a:tcPr/>
                </a:tc>
                <a:tc>
                  <a:txBody>
                    <a:bodyPr/>
                    <a:lstStyle/>
                    <a:p>
                      <a:pPr algn="ctr"/>
                      <a:r>
                        <a:rPr lang="en-US" sz="2400" dirty="0"/>
                        <a:t>Female/Male earnings ratio</a:t>
                      </a:r>
                    </a:p>
                  </a:txBody>
                  <a:tcPr/>
                </a:tc>
                <a:tc>
                  <a:txBody>
                    <a:bodyPr/>
                    <a:lstStyle/>
                    <a:p>
                      <a:pPr algn="ctr"/>
                      <a:r>
                        <a:rPr lang="en-US" sz="2400" dirty="0"/>
                        <a:t>Employment Rate (4Q)</a:t>
                      </a:r>
                    </a:p>
                  </a:txBody>
                  <a:tcPr/>
                </a:tc>
                <a:extLst>
                  <a:ext uri="{0D108BD9-81ED-4DB2-BD59-A6C34878D82A}">
                    <a16:rowId xmlns:a16="http://schemas.microsoft.com/office/drawing/2014/main" val="3933897763"/>
                  </a:ext>
                </a:extLst>
              </a:tr>
              <a:tr h="697920">
                <a:tc>
                  <a:txBody>
                    <a:bodyPr/>
                    <a:lstStyle/>
                    <a:p>
                      <a:r>
                        <a:rPr lang="en-US" sz="2000" dirty="0"/>
                        <a:t>WIOA Adult</a:t>
                      </a:r>
                    </a:p>
                  </a:txBody>
                  <a:tcPr/>
                </a:tc>
                <a:tc>
                  <a:txBody>
                    <a:bodyPr/>
                    <a:lstStyle/>
                    <a:p>
                      <a:pPr algn="ctr"/>
                      <a:r>
                        <a:rPr lang="en-US" sz="2000" b="1" dirty="0"/>
                        <a:t>$9,275</a:t>
                      </a:r>
                    </a:p>
                  </a:txBody>
                  <a:tcPr/>
                </a:tc>
                <a:tc>
                  <a:txBody>
                    <a:bodyPr/>
                    <a:lstStyle/>
                    <a:p>
                      <a:pPr algn="ctr"/>
                      <a:r>
                        <a:rPr lang="en-US" sz="2000" b="1" dirty="0"/>
                        <a:t>$7,446</a:t>
                      </a:r>
                    </a:p>
                  </a:txBody>
                  <a:tcPr/>
                </a:tc>
                <a:tc>
                  <a:txBody>
                    <a:bodyPr/>
                    <a:lstStyle/>
                    <a:p>
                      <a:pPr algn="ctr"/>
                      <a:r>
                        <a:rPr lang="en-US" sz="2000" b="1" dirty="0">
                          <a:solidFill>
                            <a:srgbClr val="FF0000"/>
                          </a:solidFill>
                        </a:rPr>
                        <a:t>80.2%</a:t>
                      </a:r>
                    </a:p>
                  </a:txBody>
                  <a:tcPr/>
                </a:tc>
                <a:tc>
                  <a:txBody>
                    <a:bodyPr/>
                    <a:lstStyle/>
                    <a:p>
                      <a:pPr algn="ctr"/>
                      <a:r>
                        <a:rPr lang="en-US" dirty="0"/>
                        <a:t>69.9% (M)</a:t>
                      </a:r>
                    </a:p>
                    <a:p>
                      <a:pPr algn="ctr"/>
                      <a:r>
                        <a:rPr lang="en-US" dirty="0"/>
                        <a:t>73.4% (F)</a:t>
                      </a:r>
                    </a:p>
                  </a:txBody>
                  <a:tcPr/>
                </a:tc>
                <a:extLst>
                  <a:ext uri="{0D108BD9-81ED-4DB2-BD59-A6C34878D82A}">
                    <a16:rowId xmlns:a16="http://schemas.microsoft.com/office/drawing/2014/main" val="565506904"/>
                  </a:ext>
                </a:extLst>
              </a:tr>
              <a:tr h="699334">
                <a:tc>
                  <a:txBody>
                    <a:bodyPr/>
                    <a:lstStyle/>
                    <a:p>
                      <a:pPr marL="0" indent="0">
                        <a:buFont typeface="Arial" panose="020B0604020202020204" pitchFamily="34" charset="0"/>
                        <a:buNone/>
                      </a:pPr>
                      <a:r>
                        <a:rPr lang="en-US" sz="2000" dirty="0"/>
                        <a:t>Dislocated Workers</a:t>
                      </a:r>
                    </a:p>
                  </a:txBody>
                  <a:tcPr/>
                </a:tc>
                <a:tc>
                  <a:txBody>
                    <a:bodyPr/>
                    <a:lstStyle/>
                    <a:p>
                      <a:pPr algn="ctr"/>
                      <a:r>
                        <a:rPr lang="en-US" sz="2000" b="1" dirty="0"/>
                        <a:t>$10,232</a:t>
                      </a:r>
                    </a:p>
                  </a:txBody>
                  <a:tcPr/>
                </a:tc>
                <a:tc>
                  <a:txBody>
                    <a:bodyPr/>
                    <a:lstStyle/>
                    <a:p>
                      <a:pPr algn="ctr"/>
                      <a:r>
                        <a:rPr lang="en-US" sz="2000" b="1" dirty="0"/>
                        <a:t>$7,800</a:t>
                      </a:r>
                    </a:p>
                  </a:txBody>
                  <a:tcPr/>
                </a:tc>
                <a:tc>
                  <a:txBody>
                    <a:bodyPr/>
                    <a:lstStyle/>
                    <a:p>
                      <a:pPr algn="ctr"/>
                      <a:r>
                        <a:rPr lang="en-US" sz="2000" b="1" dirty="0">
                          <a:solidFill>
                            <a:srgbClr val="FF0000"/>
                          </a:solidFill>
                        </a:rPr>
                        <a:t>76.2%</a:t>
                      </a:r>
                    </a:p>
                  </a:txBody>
                  <a:tcPr/>
                </a:tc>
                <a:tc>
                  <a:txBody>
                    <a:bodyPr/>
                    <a:lstStyle/>
                    <a:p>
                      <a:pPr algn="ctr"/>
                      <a:r>
                        <a:rPr lang="en-US" dirty="0"/>
                        <a:t>72.5% (M)</a:t>
                      </a:r>
                    </a:p>
                    <a:p>
                      <a:pPr algn="ctr"/>
                      <a:r>
                        <a:rPr lang="en-US" dirty="0"/>
                        <a:t>74.3% (F)</a:t>
                      </a:r>
                    </a:p>
                  </a:txBody>
                  <a:tcPr/>
                </a:tc>
                <a:extLst>
                  <a:ext uri="{0D108BD9-81ED-4DB2-BD59-A6C34878D82A}">
                    <a16:rowId xmlns:a16="http://schemas.microsoft.com/office/drawing/2014/main" val="2008639424"/>
                  </a:ext>
                </a:extLst>
              </a:tr>
              <a:tr h="697920">
                <a:tc>
                  <a:txBody>
                    <a:bodyPr/>
                    <a:lstStyle/>
                    <a:p>
                      <a:r>
                        <a:rPr lang="en-US" sz="2000" dirty="0"/>
                        <a:t>Youth</a:t>
                      </a:r>
                    </a:p>
                  </a:txBody>
                  <a:tcPr/>
                </a:tc>
                <a:tc>
                  <a:txBody>
                    <a:bodyPr/>
                    <a:lstStyle/>
                    <a:p>
                      <a:pPr algn="ctr"/>
                      <a:r>
                        <a:rPr lang="en-US" sz="2000" b="1" dirty="0"/>
                        <a:t>$5,026</a:t>
                      </a:r>
                    </a:p>
                  </a:txBody>
                  <a:tcPr/>
                </a:tc>
                <a:tc>
                  <a:txBody>
                    <a:bodyPr/>
                    <a:lstStyle/>
                    <a:p>
                      <a:pPr algn="ctr"/>
                      <a:r>
                        <a:rPr lang="en-US" sz="2000" b="1" dirty="0"/>
                        <a:t>$4,284</a:t>
                      </a:r>
                    </a:p>
                  </a:txBody>
                  <a:tcPr/>
                </a:tc>
                <a:tc>
                  <a:txBody>
                    <a:bodyPr/>
                    <a:lstStyle/>
                    <a:p>
                      <a:pPr algn="ctr"/>
                      <a:r>
                        <a:rPr lang="en-US" sz="2000" b="1" dirty="0">
                          <a:solidFill>
                            <a:srgbClr val="FF0000"/>
                          </a:solidFill>
                        </a:rPr>
                        <a:t>85.2%</a:t>
                      </a:r>
                    </a:p>
                  </a:txBody>
                  <a:tcPr/>
                </a:tc>
                <a:tc>
                  <a:txBody>
                    <a:bodyPr/>
                    <a:lstStyle/>
                    <a:p>
                      <a:pPr algn="ctr"/>
                      <a:r>
                        <a:rPr lang="en-US" dirty="0"/>
                        <a:t>72.6% (M)</a:t>
                      </a:r>
                    </a:p>
                    <a:p>
                      <a:pPr algn="ctr"/>
                      <a:r>
                        <a:rPr lang="en-US" dirty="0"/>
                        <a:t>75.1% (F)</a:t>
                      </a:r>
                    </a:p>
                  </a:txBody>
                  <a:tcPr/>
                </a:tc>
                <a:extLst>
                  <a:ext uri="{0D108BD9-81ED-4DB2-BD59-A6C34878D82A}">
                    <a16:rowId xmlns:a16="http://schemas.microsoft.com/office/drawing/2014/main" val="900353973"/>
                  </a:ext>
                </a:extLst>
              </a:tr>
              <a:tr h="697920">
                <a:tc>
                  <a:txBody>
                    <a:bodyPr/>
                    <a:lstStyle/>
                    <a:p>
                      <a:r>
                        <a:rPr lang="en-US" sz="2000" dirty="0"/>
                        <a:t>Wagner-</a:t>
                      </a:r>
                      <a:r>
                        <a:rPr lang="en-US" sz="2000" dirty="0" err="1"/>
                        <a:t>Peyser</a:t>
                      </a:r>
                      <a:endParaRPr lang="en-US" sz="2000" dirty="0"/>
                    </a:p>
                  </a:txBody>
                  <a:tcPr/>
                </a:tc>
                <a:tc>
                  <a:txBody>
                    <a:bodyPr/>
                    <a:lstStyle/>
                    <a:p>
                      <a:pPr algn="ctr"/>
                      <a:r>
                        <a:rPr lang="en-US" sz="2000" b="1" dirty="0"/>
                        <a:t>$9,096</a:t>
                      </a:r>
                    </a:p>
                  </a:txBody>
                  <a:tcPr/>
                </a:tc>
                <a:tc>
                  <a:txBody>
                    <a:bodyPr/>
                    <a:lstStyle/>
                    <a:p>
                      <a:pPr algn="ctr"/>
                      <a:r>
                        <a:rPr lang="en-US" sz="2000" b="1" dirty="0"/>
                        <a:t>$6,909</a:t>
                      </a:r>
                    </a:p>
                  </a:txBody>
                  <a:tcPr/>
                </a:tc>
                <a:tc>
                  <a:txBody>
                    <a:bodyPr/>
                    <a:lstStyle/>
                    <a:p>
                      <a:pPr algn="ctr"/>
                      <a:r>
                        <a:rPr lang="en-US" sz="2000" b="1" dirty="0">
                          <a:solidFill>
                            <a:srgbClr val="FF0000"/>
                          </a:solidFill>
                        </a:rPr>
                        <a:t>75.9%</a:t>
                      </a:r>
                    </a:p>
                  </a:txBody>
                  <a:tcPr/>
                </a:tc>
                <a:tc>
                  <a:txBody>
                    <a:bodyPr/>
                    <a:lstStyle/>
                    <a:p>
                      <a:pPr algn="ctr"/>
                      <a:r>
                        <a:rPr lang="en-US" dirty="0"/>
                        <a:t>66.3% (M)</a:t>
                      </a:r>
                    </a:p>
                    <a:p>
                      <a:pPr algn="ctr"/>
                      <a:r>
                        <a:rPr lang="en-US" dirty="0"/>
                        <a:t>68.2% (F)</a:t>
                      </a:r>
                    </a:p>
                  </a:txBody>
                  <a:tcPr/>
                </a:tc>
                <a:extLst>
                  <a:ext uri="{0D108BD9-81ED-4DB2-BD59-A6C34878D82A}">
                    <a16:rowId xmlns:a16="http://schemas.microsoft.com/office/drawing/2014/main" val="3485646759"/>
                  </a:ext>
                </a:extLst>
              </a:tr>
            </a:tbl>
          </a:graphicData>
        </a:graphic>
      </p:graphicFrame>
      <p:sp>
        <p:nvSpPr>
          <p:cNvPr id="5" name="TextBox 4">
            <a:extLst>
              <a:ext uri="{FF2B5EF4-FFF2-40B4-BE49-F238E27FC236}">
                <a16:creationId xmlns:a16="http://schemas.microsoft.com/office/drawing/2014/main" id="{B7596CD1-0AAB-92EF-DBAD-9E860A7D9853}"/>
              </a:ext>
            </a:extLst>
          </p:cNvPr>
          <p:cNvSpPr txBox="1"/>
          <p:nvPr/>
        </p:nvSpPr>
        <p:spPr>
          <a:xfrm>
            <a:off x="838200" y="5987509"/>
            <a:ext cx="7611369" cy="349968"/>
          </a:xfrm>
          <a:prstGeom prst="rect">
            <a:avLst/>
          </a:prstGeom>
          <a:noFill/>
        </p:spPr>
        <p:txBody>
          <a:bodyPr wrap="square" rtlCol="0">
            <a:spAutoFit/>
          </a:bodyPr>
          <a:lstStyle/>
          <a:p>
            <a:pPr marL="0" marR="0" lvl="0" indent="0" algn="l" defTabSz="850392" rtl="0" eaLnBrk="1" fontAlgn="auto" latinLnBrk="0" hangingPunct="1">
              <a:lnSpc>
                <a:spcPct val="100000"/>
              </a:lnSpc>
              <a:spcBef>
                <a:spcPts val="0"/>
              </a:spcBef>
              <a:spcAft>
                <a:spcPts val="600"/>
              </a:spcAft>
              <a:buClrTx/>
              <a:buSzTx/>
              <a:buFontTx/>
              <a:buNone/>
              <a:tabLst/>
              <a:defRPr/>
            </a:pPr>
            <a:r>
              <a:rPr kumimoji="0" lang="en-US" sz="1674" b="0" i="0" u="none" strike="noStrike" kern="1200" cap="none" spc="0" normalizeH="0" baseline="0" noProof="0" dirty="0">
                <a:ln>
                  <a:noFill/>
                </a:ln>
                <a:solidFill>
                  <a:prstClr val="black"/>
                </a:solidFill>
                <a:effectLst/>
                <a:uLnTx/>
                <a:uFillTx/>
                <a:latin typeface="Calibri" panose="020F0502020204030204"/>
                <a:ea typeface="+mn-ea"/>
                <a:cs typeface="+mn-cs"/>
              </a:rPr>
              <a:t>Source: Department of Labor, </a:t>
            </a:r>
            <a:r>
              <a:rPr kumimoji="0" lang="en-US" sz="1674"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PY 2022 WIOA National Performance Summary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4167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0FA8-A99D-07ED-85AD-641AC863D134}"/>
              </a:ext>
            </a:extLst>
          </p:cNvPr>
          <p:cNvSpPr>
            <a:spLocks noGrp="1"/>
          </p:cNvSpPr>
          <p:nvPr>
            <p:ph type="title"/>
          </p:nvPr>
        </p:nvSpPr>
        <p:spPr/>
        <p:txBody>
          <a:bodyPr/>
          <a:lstStyle/>
          <a:p>
            <a:r>
              <a:rPr lang="en-US" b="1" dirty="0">
                <a:solidFill>
                  <a:srgbClr val="0070C0"/>
                </a:solidFill>
              </a:rPr>
              <a:t>Lack of access to childcare</a:t>
            </a:r>
          </a:p>
        </p:txBody>
      </p:sp>
      <p:sp>
        <p:nvSpPr>
          <p:cNvPr id="3" name="Content Placeholder 2">
            <a:extLst>
              <a:ext uri="{FF2B5EF4-FFF2-40B4-BE49-F238E27FC236}">
                <a16:creationId xmlns:a16="http://schemas.microsoft.com/office/drawing/2014/main" id="{947EE900-9492-CFAF-7A1F-F7587B2C8E71}"/>
              </a:ext>
            </a:extLst>
          </p:cNvPr>
          <p:cNvSpPr>
            <a:spLocks noGrp="1"/>
          </p:cNvSpPr>
          <p:nvPr>
            <p:ph idx="1"/>
          </p:nvPr>
        </p:nvSpPr>
        <p:spPr/>
        <p:txBody>
          <a:bodyPr/>
          <a:lstStyle/>
          <a:p>
            <a:r>
              <a:rPr lang="en-US" dirty="0"/>
              <a:t>Childcare is an allowable service for WIOA supportive service funds, but too costly to be a common option</a:t>
            </a:r>
          </a:p>
          <a:p>
            <a:r>
              <a:rPr lang="en-US" dirty="0"/>
              <a:t>Share of participants receiving “supportive services” (including child care) in PY2021:</a:t>
            </a:r>
          </a:p>
          <a:p>
            <a:pPr lvl="1"/>
            <a:r>
              <a:rPr lang="en-US" dirty="0"/>
              <a:t>Adult: 18.3%</a:t>
            </a:r>
          </a:p>
          <a:p>
            <a:pPr lvl="1"/>
            <a:r>
              <a:rPr lang="en-US" dirty="0"/>
              <a:t>Dislocated workers: 9.2%</a:t>
            </a:r>
          </a:p>
          <a:p>
            <a:r>
              <a:rPr lang="en-US" dirty="0"/>
              <a:t>Federal Child Care and Development Fund subsidies reach only 1 in 6 eligible children</a:t>
            </a:r>
          </a:p>
        </p:txBody>
      </p:sp>
      <p:sp>
        <p:nvSpPr>
          <p:cNvPr id="4" name="TextBox 3">
            <a:extLst>
              <a:ext uri="{FF2B5EF4-FFF2-40B4-BE49-F238E27FC236}">
                <a16:creationId xmlns:a16="http://schemas.microsoft.com/office/drawing/2014/main" id="{F5FDC4A0-A63E-C99B-094A-57C0558468BD}"/>
              </a:ext>
            </a:extLst>
          </p:cNvPr>
          <p:cNvSpPr txBox="1"/>
          <p:nvPr/>
        </p:nvSpPr>
        <p:spPr>
          <a:xfrm>
            <a:off x="1103971" y="6367346"/>
            <a:ext cx="75648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Department of Labor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Department of Health and Human Services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8763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33A7B-D523-6C31-6E00-BCF8119F2F17}"/>
              </a:ext>
            </a:extLst>
          </p:cNvPr>
          <p:cNvSpPr>
            <a:spLocks noGrp="1"/>
          </p:cNvSpPr>
          <p:nvPr>
            <p:ph type="title"/>
          </p:nvPr>
        </p:nvSpPr>
        <p:spPr/>
        <p:txBody>
          <a:bodyPr/>
          <a:lstStyle/>
          <a:p>
            <a:r>
              <a:rPr lang="en-US" b="1" dirty="0">
                <a:solidFill>
                  <a:srgbClr val="FF0000"/>
                </a:solidFill>
              </a:rPr>
              <a:t>Occupational segregation</a:t>
            </a:r>
          </a:p>
        </p:txBody>
      </p:sp>
      <p:sp>
        <p:nvSpPr>
          <p:cNvPr id="5" name="Text Placeholder 4">
            <a:extLst>
              <a:ext uri="{FF2B5EF4-FFF2-40B4-BE49-F238E27FC236}">
                <a16:creationId xmlns:a16="http://schemas.microsoft.com/office/drawing/2014/main" id="{62913E99-91AA-C3EF-1D69-63019855EDD7}"/>
              </a:ext>
            </a:extLst>
          </p:cNvPr>
          <p:cNvSpPr>
            <a:spLocks noGrp="1"/>
          </p:cNvSpPr>
          <p:nvPr>
            <p:ph type="body" idx="1"/>
          </p:nvPr>
        </p:nvSpPr>
        <p:spPr>
          <a:xfrm>
            <a:off x="839788" y="1681163"/>
            <a:ext cx="5157787" cy="571383"/>
          </a:xfrm>
        </p:spPr>
        <p:txBody>
          <a:bodyPr/>
          <a:lstStyle/>
          <a:p>
            <a:r>
              <a:rPr lang="en-US" dirty="0"/>
              <a:t>Women make up:</a:t>
            </a:r>
          </a:p>
        </p:txBody>
      </p:sp>
      <p:sp>
        <p:nvSpPr>
          <p:cNvPr id="3" name="Content Placeholder 2">
            <a:extLst>
              <a:ext uri="{FF2B5EF4-FFF2-40B4-BE49-F238E27FC236}">
                <a16:creationId xmlns:a16="http://schemas.microsoft.com/office/drawing/2014/main" id="{CA2EA4C1-8868-C9D6-5750-C6113EC15FD2}"/>
              </a:ext>
            </a:extLst>
          </p:cNvPr>
          <p:cNvSpPr>
            <a:spLocks noGrp="1"/>
          </p:cNvSpPr>
          <p:nvPr>
            <p:ph sz="half" idx="2"/>
          </p:nvPr>
        </p:nvSpPr>
        <p:spPr/>
        <p:txBody>
          <a:bodyPr>
            <a:normAutofit/>
          </a:bodyPr>
          <a:lstStyle/>
          <a:p>
            <a:r>
              <a:rPr lang="en-US" dirty="0">
                <a:hlinkClick r:id="rId3"/>
              </a:rPr>
              <a:t>85% of child care workers</a:t>
            </a:r>
            <a:endParaRPr lang="en-US" dirty="0"/>
          </a:p>
          <a:p>
            <a:pPr lvl="1"/>
            <a:r>
              <a:rPr lang="en-US" dirty="0"/>
              <a:t>Average hourly wage: $14.60</a:t>
            </a:r>
          </a:p>
          <a:p>
            <a:pPr lvl="1"/>
            <a:endParaRPr lang="en-US" dirty="0"/>
          </a:p>
          <a:p>
            <a:r>
              <a:rPr lang="en-US" dirty="0">
                <a:hlinkClick r:id="rId4"/>
              </a:rPr>
              <a:t>90% of certified nursing assistants </a:t>
            </a:r>
            <a:r>
              <a:rPr lang="en-US" dirty="0"/>
              <a:t>(CNAs)</a:t>
            </a:r>
          </a:p>
          <a:p>
            <a:pPr lvl="1"/>
            <a:r>
              <a:rPr lang="en-US" dirty="0"/>
              <a:t>Average hourly wage: $14.41</a:t>
            </a:r>
          </a:p>
          <a:p>
            <a:pPr lvl="2"/>
            <a:endParaRPr lang="en-US" dirty="0"/>
          </a:p>
          <a:p>
            <a:pPr lvl="1"/>
            <a:endParaRPr lang="en-US" dirty="0"/>
          </a:p>
          <a:p>
            <a:pPr lvl="1"/>
            <a:endParaRPr lang="en-US" dirty="0"/>
          </a:p>
        </p:txBody>
      </p:sp>
      <p:sp>
        <p:nvSpPr>
          <p:cNvPr id="6" name="Text Placeholder 5">
            <a:extLst>
              <a:ext uri="{FF2B5EF4-FFF2-40B4-BE49-F238E27FC236}">
                <a16:creationId xmlns:a16="http://schemas.microsoft.com/office/drawing/2014/main" id="{0650D859-44B8-3ABF-86E5-0165023E3D62}"/>
              </a:ext>
            </a:extLst>
          </p:cNvPr>
          <p:cNvSpPr>
            <a:spLocks noGrp="1"/>
          </p:cNvSpPr>
          <p:nvPr>
            <p:ph type="body" sz="quarter" idx="3"/>
          </p:nvPr>
        </p:nvSpPr>
        <p:spPr>
          <a:xfrm>
            <a:off x="6172200" y="1681163"/>
            <a:ext cx="5183188" cy="571383"/>
          </a:xfrm>
        </p:spPr>
        <p:txBody>
          <a:bodyPr/>
          <a:lstStyle/>
          <a:p>
            <a:r>
              <a:rPr lang="en-US" dirty="0"/>
              <a:t>Women only make up:</a:t>
            </a:r>
          </a:p>
        </p:txBody>
      </p:sp>
      <p:sp>
        <p:nvSpPr>
          <p:cNvPr id="7" name="Content Placeholder 6">
            <a:extLst>
              <a:ext uri="{FF2B5EF4-FFF2-40B4-BE49-F238E27FC236}">
                <a16:creationId xmlns:a16="http://schemas.microsoft.com/office/drawing/2014/main" id="{0200A304-9F4B-F9F0-4408-3C635C290499}"/>
              </a:ext>
            </a:extLst>
          </p:cNvPr>
          <p:cNvSpPr>
            <a:spLocks noGrp="1"/>
          </p:cNvSpPr>
          <p:nvPr>
            <p:ph sz="quarter" idx="4"/>
          </p:nvPr>
        </p:nvSpPr>
        <p:spPr/>
        <p:txBody>
          <a:bodyPr>
            <a:normAutofit lnSpcReduction="10000"/>
          </a:bodyPr>
          <a:lstStyle/>
          <a:p>
            <a:r>
              <a:rPr lang="en-US" dirty="0">
                <a:hlinkClick r:id="rId5"/>
              </a:rPr>
              <a:t>18% of STEM occupations</a:t>
            </a:r>
            <a:endParaRPr lang="en-US" dirty="0"/>
          </a:p>
          <a:p>
            <a:pPr lvl="1"/>
            <a:r>
              <a:rPr lang="en-US" dirty="0"/>
              <a:t>Median annual wage: $60,000</a:t>
            </a:r>
          </a:p>
          <a:p>
            <a:r>
              <a:rPr lang="en-US" dirty="0">
                <a:hlinkClick r:id="rId6"/>
              </a:rPr>
              <a:t>14% of apprentices</a:t>
            </a:r>
            <a:endParaRPr lang="en-US" dirty="0"/>
          </a:p>
          <a:p>
            <a:pPr lvl="1"/>
            <a:r>
              <a:rPr lang="en-US" dirty="0"/>
              <a:t>Average wage at program completion </a:t>
            </a:r>
            <a:r>
              <a:rPr lang="en-US" dirty="0">
                <a:hlinkClick r:id="rId7"/>
              </a:rPr>
              <a:t>($77,000)</a:t>
            </a:r>
            <a:endParaRPr lang="en-US" dirty="0">
              <a:hlinkClick r:id=""/>
            </a:endParaRPr>
          </a:p>
          <a:p>
            <a:r>
              <a:rPr lang="en-US" dirty="0">
                <a:hlinkClick r:id=""/>
              </a:rPr>
              <a:t>4% of construction and extraction jobs</a:t>
            </a:r>
            <a:r>
              <a:rPr lang="en-US" dirty="0"/>
              <a:t> </a:t>
            </a:r>
          </a:p>
          <a:p>
            <a:pPr lvl="1"/>
            <a:r>
              <a:rPr lang="en-US" dirty="0"/>
              <a:t>Average hourly wage (construction): </a:t>
            </a:r>
            <a:r>
              <a:rPr lang="en-US" dirty="0">
                <a:hlinkClick r:id="rId8"/>
              </a:rPr>
              <a:t>$37.56</a:t>
            </a:r>
            <a:endParaRPr lang="en-US" dirty="0"/>
          </a:p>
          <a:p>
            <a:endParaRPr lang="en-US" dirty="0"/>
          </a:p>
        </p:txBody>
      </p:sp>
      <p:sp>
        <p:nvSpPr>
          <p:cNvPr id="4" name="TextBox 3">
            <a:extLst>
              <a:ext uri="{FF2B5EF4-FFF2-40B4-BE49-F238E27FC236}">
                <a16:creationId xmlns:a16="http://schemas.microsoft.com/office/drawing/2014/main" id="{E5E67EAF-E8BC-D407-A4BE-5F74EFBADD92}"/>
              </a:ext>
            </a:extLst>
          </p:cNvPr>
          <p:cNvSpPr txBox="1"/>
          <p:nvPr/>
        </p:nvSpPr>
        <p:spPr>
          <a:xfrm>
            <a:off x="724829" y="6311900"/>
            <a:ext cx="872373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Sources: BLS; FRED; Center for American Progress; National Science Foundation; DOL</a:t>
            </a:r>
          </a:p>
        </p:txBody>
      </p:sp>
    </p:spTree>
    <p:extLst>
      <p:ext uri="{BB962C8B-B14F-4D97-AF65-F5344CB8AC3E}">
        <p14:creationId xmlns:p14="http://schemas.microsoft.com/office/powerpoint/2010/main" val="2318558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98FED96-0105-3586-ABB5-A77125C9DD42}"/>
              </a:ext>
            </a:extLst>
          </p:cNvPr>
          <p:cNvSpPr>
            <a:spLocks noGrp="1"/>
          </p:cNvSpPr>
          <p:nvPr>
            <p:ph type="title"/>
          </p:nvPr>
        </p:nvSpPr>
        <p:spPr/>
        <p:txBody>
          <a:bodyPr/>
          <a:lstStyle/>
          <a:p>
            <a:r>
              <a:rPr lang="en-US" b="1" dirty="0">
                <a:solidFill>
                  <a:srgbClr val="0070C0"/>
                </a:solidFill>
              </a:rPr>
              <a:t>Popular sectoral strategies are often male-dominated</a:t>
            </a:r>
          </a:p>
        </p:txBody>
      </p:sp>
      <p:sp>
        <p:nvSpPr>
          <p:cNvPr id="8" name="Content Placeholder 7">
            <a:extLst>
              <a:ext uri="{FF2B5EF4-FFF2-40B4-BE49-F238E27FC236}">
                <a16:creationId xmlns:a16="http://schemas.microsoft.com/office/drawing/2014/main" id="{B4BA52FE-0FD9-C1C1-835C-BF7F5C8681F4}"/>
              </a:ext>
            </a:extLst>
          </p:cNvPr>
          <p:cNvSpPr>
            <a:spLocks noGrp="1"/>
          </p:cNvSpPr>
          <p:nvPr>
            <p:ph idx="1"/>
          </p:nvPr>
        </p:nvSpPr>
        <p:spPr/>
        <p:txBody>
          <a:bodyPr>
            <a:normAutofit fontScale="92500" lnSpcReduction="20000"/>
          </a:bodyPr>
          <a:lstStyle/>
          <a:p>
            <a:r>
              <a:rPr lang="en-US" dirty="0"/>
              <a:t>Top 5: Manufacturing, IT, Construction, Logistics, Health Care </a:t>
            </a:r>
          </a:p>
          <a:p>
            <a:r>
              <a:rPr lang="en-US" dirty="0"/>
              <a:t>Women face unique barriers to retention and advancement:</a:t>
            </a:r>
          </a:p>
          <a:p>
            <a:pPr lvl="1"/>
            <a:r>
              <a:rPr lang="en-US" dirty="0"/>
              <a:t>Professional isolation - ”the only one”</a:t>
            </a:r>
          </a:p>
          <a:p>
            <a:pPr lvl="1"/>
            <a:r>
              <a:rPr lang="en-US" dirty="0"/>
              <a:t>Exclusion from informal networks and opportunities to build social capital</a:t>
            </a:r>
          </a:p>
          <a:p>
            <a:pPr lvl="1"/>
            <a:r>
              <a:rPr lang="en-US" dirty="0"/>
              <a:t>Harassment</a:t>
            </a:r>
          </a:p>
          <a:p>
            <a:pPr lvl="1"/>
            <a:r>
              <a:rPr lang="en-US" dirty="0"/>
              <a:t>Unequal standards – Work twice as hard to be considered half as good</a:t>
            </a:r>
          </a:p>
          <a:p>
            <a:r>
              <a:rPr lang="en-US" dirty="0"/>
              <a:t>Women in STEM (2024 survey): </a:t>
            </a:r>
          </a:p>
          <a:p>
            <a:pPr lvl="1"/>
            <a:r>
              <a:rPr lang="en-US" dirty="0"/>
              <a:t>18% told to “smile at work”</a:t>
            </a:r>
          </a:p>
          <a:p>
            <a:pPr lvl="1"/>
            <a:r>
              <a:rPr lang="en-US" dirty="0"/>
              <a:t>45% have never been promoted</a:t>
            </a:r>
          </a:p>
          <a:p>
            <a:pPr lvl="1"/>
            <a:r>
              <a:rPr lang="en-US" dirty="0"/>
              <a:t>40% were “talked over” in meetings </a:t>
            </a:r>
          </a:p>
          <a:p>
            <a:r>
              <a:rPr lang="en-US" dirty="0"/>
              <a:t>Women in trades (2021 survey): </a:t>
            </a:r>
          </a:p>
          <a:p>
            <a:pPr lvl="1"/>
            <a:r>
              <a:rPr lang="en-US" dirty="0"/>
              <a:t>48% felt held “to a different standard”</a:t>
            </a:r>
          </a:p>
          <a:p>
            <a:pPr lvl="1"/>
            <a:r>
              <a:rPr lang="en-US" dirty="0"/>
              <a:t>27% “always or frequently” harassed</a:t>
            </a:r>
          </a:p>
        </p:txBody>
      </p:sp>
      <p:sp>
        <p:nvSpPr>
          <p:cNvPr id="9" name="TextBox 8">
            <a:extLst>
              <a:ext uri="{FF2B5EF4-FFF2-40B4-BE49-F238E27FC236}">
                <a16:creationId xmlns:a16="http://schemas.microsoft.com/office/drawing/2014/main" id="{903B10A8-7909-4316-1A38-EC73B2BE63C0}"/>
              </a:ext>
            </a:extLst>
          </p:cNvPr>
          <p:cNvSpPr txBox="1"/>
          <p:nvPr/>
        </p:nvSpPr>
        <p:spPr>
          <a:xfrm>
            <a:off x="838200" y="6308209"/>
            <a:ext cx="720767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STEM Voices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Institute for Women’s Policy Research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MyBioSource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0502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3ADB5E-867F-54DE-60B6-580BB7499D07}"/>
              </a:ext>
            </a:extLst>
          </p:cNvPr>
          <p:cNvSpPr>
            <a:spLocks noGrp="1"/>
          </p:cNvSpPr>
          <p:nvPr>
            <p:ph type="title"/>
          </p:nvPr>
        </p:nvSpPr>
        <p:spPr/>
        <p:txBody>
          <a:bodyPr/>
          <a:lstStyle/>
          <a:p>
            <a:pPr algn="ctr"/>
            <a:r>
              <a:rPr lang="en-US" b="1" dirty="0">
                <a:solidFill>
                  <a:srgbClr val="FF0000"/>
                </a:solidFill>
              </a:rPr>
              <a:t>Recommendations</a:t>
            </a:r>
          </a:p>
        </p:txBody>
      </p:sp>
      <p:sp>
        <p:nvSpPr>
          <p:cNvPr id="6" name="Content Placeholder 5">
            <a:extLst>
              <a:ext uri="{FF2B5EF4-FFF2-40B4-BE49-F238E27FC236}">
                <a16:creationId xmlns:a16="http://schemas.microsoft.com/office/drawing/2014/main" id="{A5D9DB2C-241D-33BD-538B-85E5EAE112CF}"/>
              </a:ext>
            </a:extLst>
          </p:cNvPr>
          <p:cNvSpPr>
            <a:spLocks noGrp="1"/>
          </p:cNvSpPr>
          <p:nvPr>
            <p:ph idx="1"/>
          </p:nvPr>
        </p:nvSpPr>
        <p:spPr/>
        <p:txBody>
          <a:bodyPr/>
          <a:lstStyle/>
          <a:p>
            <a:r>
              <a:rPr lang="en-US" sz="3200" dirty="0"/>
              <a:t>Improve access to </a:t>
            </a:r>
            <a:r>
              <a:rPr lang="en-US" sz="3200" b="1" dirty="0">
                <a:solidFill>
                  <a:srgbClr val="00B050"/>
                </a:solidFill>
              </a:rPr>
              <a:t>childcare </a:t>
            </a:r>
            <a:r>
              <a:rPr lang="en-US" sz="3200" dirty="0"/>
              <a:t>– increase funding for supportive services; flexibility to access CCDF</a:t>
            </a:r>
          </a:p>
          <a:p>
            <a:pPr marL="0" indent="0">
              <a:buNone/>
            </a:pPr>
            <a:endParaRPr lang="en-US" sz="3200" dirty="0"/>
          </a:p>
          <a:p>
            <a:r>
              <a:rPr lang="en-US" sz="3200" dirty="0"/>
              <a:t>Ensure </a:t>
            </a:r>
            <a:r>
              <a:rPr lang="en-US" sz="3200" b="1" dirty="0">
                <a:solidFill>
                  <a:srgbClr val="00B050"/>
                </a:solidFill>
              </a:rPr>
              <a:t>advising and career coaching services</a:t>
            </a:r>
            <a:r>
              <a:rPr lang="en-US" sz="3200" dirty="0"/>
              <a:t> don’t inadvertently reinforce occupational tracking</a:t>
            </a:r>
          </a:p>
          <a:p>
            <a:endParaRPr lang="en-US" sz="3200" dirty="0"/>
          </a:p>
          <a:p>
            <a:r>
              <a:rPr lang="en-US" sz="3200" dirty="0"/>
              <a:t>Seek out partnerships with </a:t>
            </a:r>
            <a:r>
              <a:rPr lang="en-US" sz="3200" b="1" dirty="0">
                <a:solidFill>
                  <a:srgbClr val="00B050"/>
                </a:solidFill>
              </a:rPr>
              <a:t>model employers </a:t>
            </a:r>
            <a:r>
              <a:rPr lang="en-US" sz="3200" dirty="0"/>
              <a:t>that prioritize parity</a:t>
            </a:r>
          </a:p>
          <a:p>
            <a:endParaRPr lang="en-US" dirty="0"/>
          </a:p>
          <a:p>
            <a:endParaRPr lang="en-US" dirty="0"/>
          </a:p>
        </p:txBody>
      </p:sp>
    </p:spTree>
    <p:extLst>
      <p:ext uri="{BB962C8B-B14F-4D97-AF65-F5344CB8AC3E}">
        <p14:creationId xmlns:p14="http://schemas.microsoft.com/office/powerpoint/2010/main" val="10410071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5624"/>
            <a:ext cx="12192000" cy="4746752"/>
          </a:xfrm>
          <a:prstGeom prst="rect">
            <a:avLst/>
          </a:prstGeom>
        </p:spPr>
      </p:pic>
    </p:spTree>
    <p:extLst>
      <p:ext uri="{BB962C8B-B14F-4D97-AF65-F5344CB8AC3E}">
        <p14:creationId xmlns:p14="http://schemas.microsoft.com/office/powerpoint/2010/main" val="1513907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594"/>
            <a:ext cx="725487" cy="6858594"/>
          </a:xfrm>
          <a:prstGeom prst="rect">
            <a:avLst/>
          </a:prstGeom>
        </p:spPr>
      </p:pic>
      <p:sp>
        <p:nvSpPr>
          <p:cNvPr id="6" name="TextBox 5"/>
          <p:cNvSpPr txBox="1"/>
          <p:nvPr/>
        </p:nvSpPr>
        <p:spPr>
          <a:xfrm>
            <a:off x="-1" y="593958"/>
            <a:ext cx="11774905" cy="632216"/>
          </a:xfrm>
          <a:prstGeom prst="rect">
            <a:avLst/>
          </a:prstGeom>
          <a:solidFill>
            <a:srgbClr val="008CCC"/>
          </a:solidFill>
        </p:spPr>
        <p:txBody>
          <a:bodyPr wrap="square" rtlCol="0" anchor="ctr">
            <a:noAutofit/>
          </a:bodyPr>
          <a:lstStyle/>
          <a:p>
            <a:pPr marL="74295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Gibson Light" panose="02000000000000000000" pitchFamily="2" charset="77"/>
                <a:ea typeface="+mn-ea"/>
                <a:cs typeface="+mn-cs"/>
              </a:rPr>
              <a:t>Social Capital in Summary (Tulare &amp; Surrounding)</a:t>
            </a:r>
            <a:endParaRPr kumimoji="0" lang="en-US" sz="3600" b="1" i="0" u="none" strike="noStrike" kern="1200" cap="none" spc="0" normalizeH="0" baseline="0" noProof="0" dirty="0">
              <a:ln>
                <a:noFill/>
              </a:ln>
              <a:solidFill>
                <a:prstClr val="white"/>
              </a:solidFill>
              <a:effectLst/>
              <a:uLnTx/>
              <a:uFillTx/>
              <a:latin typeface="Gibson Light" panose="02000000000000000000" pitchFamily="2" charset="77"/>
              <a:ea typeface="+mn-ea"/>
              <a:cs typeface="+mn-cs"/>
            </a:endParaRPr>
          </a:p>
        </p:txBody>
      </p:sp>
      <p:graphicFrame>
        <p:nvGraphicFramePr>
          <p:cNvPr id="5" name="Content Placeholder 4"/>
          <p:cNvGraphicFramePr>
            <a:graphicFrameLocks noGrp="1"/>
          </p:cNvGraphicFramePr>
          <p:nvPr>
            <p:ph idx="1"/>
            <p:extLst/>
          </p:nvPr>
        </p:nvGraphicFramePr>
        <p:xfrm>
          <a:off x="1703165" y="1820726"/>
          <a:ext cx="9094060" cy="36468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006381" y="6211669"/>
            <a:ext cx="80850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*Percentiles refer to national rankings, 100</a:t>
            </a:r>
            <a:r>
              <a:rPr kumimoji="0" lang="en-US" sz="1200" b="0" i="0" u="none" strike="noStrike" kern="1200" cap="none" spc="0" normalizeH="0" baseline="30000" noProof="0" dirty="0" smtClean="0">
                <a:ln>
                  <a:noFill/>
                </a:ln>
                <a:solidFill>
                  <a:prstClr val="black"/>
                </a:solidFill>
                <a:effectLst/>
                <a:uLnTx/>
                <a:uFillTx/>
                <a:latin typeface="Calibri" panose="020F0502020204030204"/>
                <a:ea typeface="+mn-ea"/>
                <a:cs typeface="+mn-cs"/>
              </a:rPr>
              <a:t>th</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percentile being the best and 0 being the lowest measure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8"/>
              </a:rPr>
              <a:t>Source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47619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5114" y="128337"/>
            <a:ext cx="11028600" cy="4295640"/>
          </a:xfrm>
          <a:prstGeom prst="rect">
            <a:avLst/>
          </a:prstGeom>
        </p:spPr>
      </p:pic>
      <p:sp>
        <p:nvSpPr>
          <p:cNvPr id="3" name="Title 2"/>
          <p:cNvSpPr>
            <a:spLocks noGrp="1"/>
          </p:cNvSpPr>
          <p:nvPr>
            <p:ph type="title"/>
          </p:nvPr>
        </p:nvSpPr>
        <p:spPr>
          <a:xfrm>
            <a:off x="831850" y="4423977"/>
            <a:ext cx="10821864" cy="789707"/>
          </a:xfrm>
        </p:spPr>
        <p:txBody>
          <a:bodyPr>
            <a:noAutofit/>
          </a:bodyPr>
          <a:lstStyle/>
          <a:p>
            <a:r>
              <a:rPr lang="en-US" sz="4000" dirty="0" smtClean="0">
                <a:latin typeface="Gibson" panose="02000000000000000000" pitchFamily="50" charset="0"/>
              </a:rPr>
              <a:t>Panel 4: The Future of the Agriculture Workforce </a:t>
            </a:r>
            <a:endParaRPr lang="en-US" sz="4000" dirty="0">
              <a:latin typeface="Gibson" panose="02000000000000000000" pitchFamily="50" charset="0"/>
            </a:endParaRPr>
          </a:p>
        </p:txBody>
      </p:sp>
      <p:sp>
        <p:nvSpPr>
          <p:cNvPr id="4" name="Text Placeholder 3"/>
          <p:cNvSpPr>
            <a:spLocks noGrp="1"/>
          </p:cNvSpPr>
          <p:nvPr>
            <p:ph type="body" idx="1"/>
          </p:nvPr>
        </p:nvSpPr>
        <p:spPr>
          <a:xfrm>
            <a:off x="831850" y="5406887"/>
            <a:ext cx="10515600" cy="1154333"/>
          </a:xfrm>
        </p:spPr>
        <p:txBody>
          <a:bodyPr>
            <a:normAutofit/>
          </a:bodyPr>
          <a:lstStyle/>
          <a:p>
            <a:r>
              <a:rPr lang="en-US" dirty="0" smtClean="0">
                <a:latin typeface="Gibson Light" panose="02000000000000000000" pitchFamily="50" charset="0"/>
              </a:rPr>
              <a:t>Vincent H. Smith, Nonresident Senior Fellow, AEI</a:t>
            </a:r>
          </a:p>
        </p:txBody>
      </p:sp>
    </p:spTree>
    <p:extLst>
      <p:ext uri="{BB962C8B-B14F-4D97-AF65-F5344CB8AC3E}">
        <p14:creationId xmlns:p14="http://schemas.microsoft.com/office/powerpoint/2010/main" val="41535283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Gibson Light"/>
                <a:ea typeface="+mn-ea"/>
                <a:cs typeface="+mn-cs"/>
              </a:rPr>
              <a:t>The American Enterprise Institute for Public Policy Research</a:t>
            </a:r>
          </a:p>
        </p:txBody>
      </p:sp>
      <p:sp>
        <p:nvSpPr>
          <p:cNvPr id="2" name="Title 1"/>
          <p:cNvSpPr>
            <a:spLocks noGrp="1"/>
          </p:cNvSpPr>
          <p:nvPr>
            <p:ph type="ctrTitle" idx="4294967295"/>
          </p:nvPr>
        </p:nvSpPr>
        <p:spPr>
          <a:xfrm>
            <a:off x="660620" y="1271588"/>
            <a:ext cx="10869613" cy="2573711"/>
          </a:xfrm>
        </p:spPr>
        <p:txBody>
          <a:bodyPr>
            <a:normAutofit/>
          </a:bodyPr>
          <a:lstStyle/>
          <a:p>
            <a:pPr algn="ctr"/>
            <a:r>
              <a:rPr lang="en-US" sz="5000" dirty="0">
                <a:solidFill>
                  <a:srgbClr val="203864"/>
                </a:solidFill>
              </a:rPr>
              <a:t>Farm Labor in the United States </a:t>
            </a:r>
            <a:br>
              <a:rPr lang="en-US" sz="5000" dirty="0">
                <a:solidFill>
                  <a:srgbClr val="203864"/>
                </a:solidFill>
              </a:rPr>
            </a:br>
            <a:r>
              <a:rPr lang="en-US" sz="5000" dirty="0">
                <a:solidFill>
                  <a:srgbClr val="203864"/>
                </a:solidFill>
              </a:rPr>
              <a:t>1948-2022</a:t>
            </a:r>
          </a:p>
        </p:txBody>
      </p:sp>
      <p:sp>
        <p:nvSpPr>
          <p:cNvPr id="7" name="Subtitle 6"/>
          <p:cNvSpPr>
            <a:spLocks noGrp="1"/>
          </p:cNvSpPr>
          <p:nvPr>
            <p:ph type="subTitle" idx="4294967295"/>
          </p:nvPr>
        </p:nvSpPr>
        <p:spPr>
          <a:xfrm>
            <a:off x="1066226" y="4266717"/>
            <a:ext cx="10058400" cy="1433996"/>
          </a:xfrm>
        </p:spPr>
        <p:txBody>
          <a:bodyPr>
            <a:normAutofit/>
          </a:bodyPr>
          <a:lstStyle/>
          <a:p>
            <a:pPr algn="ctr"/>
            <a:r>
              <a:rPr lang="en-US" sz="2400" dirty="0">
                <a:solidFill>
                  <a:srgbClr val="203864"/>
                </a:solidFill>
              </a:rPr>
              <a:t>Vincent H. Smith, PhD</a:t>
            </a:r>
          </a:p>
          <a:p>
            <a:pPr algn="ctr"/>
            <a:r>
              <a:rPr lang="en-US" sz="2400" dirty="0">
                <a:solidFill>
                  <a:srgbClr val="203864"/>
                </a:solidFill>
              </a:rPr>
              <a:t>Director, AEI Agricultural Policy Studies Center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5680" y="380653"/>
            <a:ext cx="749107" cy="378299"/>
          </a:xfrm>
          <a:prstGeom prst="rect">
            <a:avLst/>
          </a:prstGeom>
        </p:spPr>
      </p:pic>
    </p:spTree>
    <p:extLst>
      <p:ext uri="{BB962C8B-B14F-4D97-AF65-F5344CB8AC3E}">
        <p14:creationId xmlns:p14="http://schemas.microsoft.com/office/powerpoint/2010/main" val="29469989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noGrp="1"/>
          </p:cNvGraphicFramePr>
          <p:nvPr>
            <p:extLst/>
          </p:nvPr>
        </p:nvGraphicFramePr>
        <p:xfrm>
          <a:off x="289718" y="172201"/>
          <a:ext cx="11615738" cy="6062069"/>
        </p:xfrm>
        <a:graphic>
          <a:graphicData uri="http://schemas.openxmlformats.org/drawingml/2006/chart">
            <c:chart xmlns:c="http://schemas.openxmlformats.org/drawingml/2006/chart" xmlns:r="http://schemas.openxmlformats.org/officeDocument/2006/relationships" r:id="rId2"/>
          </a:graphicData>
        </a:graphic>
      </p:graphicFrame>
      <p:sp>
        <p:nvSpPr>
          <p:cNvPr id="6"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Gibson Light"/>
                <a:ea typeface="+mn-ea"/>
                <a:cs typeface="+mn-cs"/>
              </a:rPr>
              <a:t>The American Enterprise Institute for Public Policy Research</a:t>
            </a:r>
          </a:p>
        </p:txBody>
      </p:sp>
      <p:graphicFrame>
        <p:nvGraphicFramePr>
          <p:cNvPr id="4" name="Chart 3"/>
          <p:cNvGraphicFramePr>
            <a:graphicFrameLocks/>
          </p:cNvGraphicFramePr>
          <p:nvPr>
            <p:extLst/>
          </p:nvPr>
        </p:nvGraphicFramePr>
        <p:xfrm>
          <a:off x="218696" y="917235"/>
          <a:ext cx="5669280" cy="457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nvPr>
        </p:nvGraphicFramePr>
        <p:xfrm>
          <a:off x="5958997" y="850037"/>
          <a:ext cx="5669280" cy="4572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380102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Gibson Light"/>
                <a:ea typeface="+mn-ea"/>
                <a:cs typeface="+mn-cs"/>
              </a:rPr>
              <a:t>The American Enterprise Institute for Public Policy Research</a:t>
            </a:r>
          </a:p>
        </p:txBody>
      </p:sp>
      <p:graphicFrame>
        <p:nvGraphicFramePr>
          <p:cNvPr id="6" name="Chart 5"/>
          <p:cNvGraphicFramePr>
            <a:graphicFrameLocks/>
          </p:cNvGraphicFramePr>
          <p:nvPr>
            <p:extLst/>
          </p:nvPr>
        </p:nvGraphicFramePr>
        <p:xfrm>
          <a:off x="568411" y="794437"/>
          <a:ext cx="5669280" cy="457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nvPr>
        </p:nvGraphicFramePr>
        <p:xfrm>
          <a:off x="6237691" y="794437"/>
          <a:ext cx="566928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127546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Gibson Light"/>
                <a:ea typeface="+mn-ea"/>
                <a:cs typeface="+mn-cs"/>
              </a:rPr>
              <a:t>The American Enterprise Institute for Public Policy Research</a:t>
            </a:r>
          </a:p>
        </p:txBody>
      </p:sp>
      <p:graphicFrame>
        <p:nvGraphicFramePr>
          <p:cNvPr id="6" name="Chart 5"/>
          <p:cNvGraphicFramePr>
            <a:graphicFrameLocks/>
          </p:cNvGraphicFramePr>
          <p:nvPr>
            <p:extLst/>
          </p:nvPr>
        </p:nvGraphicFramePr>
        <p:xfrm>
          <a:off x="634312" y="1049723"/>
          <a:ext cx="5669280" cy="457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nvPr>
        </p:nvGraphicFramePr>
        <p:xfrm>
          <a:off x="6303592" y="1049723"/>
          <a:ext cx="566928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2205209" y="211661"/>
            <a:ext cx="77847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6181B"/>
                </a:solidFill>
                <a:effectLst/>
                <a:uLnTx/>
                <a:uFillTx/>
                <a:latin typeface="Gibson Light"/>
                <a:ea typeface="+mn-ea"/>
                <a:cs typeface="+mn-cs"/>
              </a:rPr>
              <a:t>Farm Labor, 1969-2022</a:t>
            </a:r>
          </a:p>
        </p:txBody>
      </p:sp>
    </p:spTree>
    <p:extLst>
      <p:ext uri="{BB962C8B-B14F-4D97-AF65-F5344CB8AC3E}">
        <p14:creationId xmlns:p14="http://schemas.microsoft.com/office/powerpoint/2010/main" val="16045912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Gibson Light"/>
                <a:ea typeface="+mn-ea"/>
                <a:cs typeface="+mn-cs"/>
              </a:rPr>
              <a:t>The American Enterprise Institute for Public Policy Research</a:t>
            </a:r>
          </a:p>
        </p:txBody>
      </p:sp>
      <p:graphicFrame>
        <p:nvGraphicFramePr>
          <p:cNvPr id="6" name="Chart 5"/>
          <p:cNvGraphicFramePr>
            <a:graphicFrameLocks/>
          </p:cNvGraphicFramePr>
          <p:nvPr>
            <p:extLst/>
          </p:nvPr>
        </p:nvGraphicFramePr>
        <p:xfrm>
          <a:off x="332693" y="990590"/>
          <a:ext cx="5669280" cy="457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nvPr>
        </p:nvGraphicFramePr>
        <p:xfrm>
          <a:off x="6001973" y="990590"/>
          <a:ext cx="566928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flipH="1">
            <a:off x="2983547" y="311160"/>
            <a:ext cx="62280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6181B"/>
                </a:solidFill>
                <a:effectLst/>
                <a:uLnTx/>
                <a:uFillTx/>
                <a:latin typeface="Gibson Light"/>
                <a:ea typeface="+mn-ea"/>
                <a:cs typeface="+mn-cs"/>
              </a:rPr>
              <a:t>Farm Operators by Tenure, 1950 – 2022 </a:t>
            </a:r>
          </a:p>
        </p:txBody>
      </p:sp>
    </p:spTree>
    <p:extLst>
      <p:ext uri="{BB962C8B-B14F-4D97-AF65-F5344CB8AC3E}">
        <p14:creationId xmlns:p14="http://schemas.microsoft.com/office/powerpoint/2010/main" val="5637965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Gibson Light"/>
                <a:ea typeface="+mn-ea"/>
                <a:cs typeface="+mn-cs"/>
              </a:rPr>
              <a:t>The American Enterprise Institute for Public Policy Research</a:t>
            </a:r>
          </a:p>
        </p:txBody>
      </p:sp>
      <p:sp>
        <p:nvSpPr>
          <p:cNvPr id="4" name="Title 3"/>
          <p:cNvSpPr>
            <a:spLocks noGrp="1"/>
          </p:cNvSpPr>
          <p:nvPr>
            <p:ph type="title" idx="4294967295"/>
          </p:nvPr>
        </p:nvSpPr>
        <p:spPr>
          <a:xfrm>
            <a:off x="1068387" y="2532063"/>
            <a:ext cx="10058400" cy="1400175"/>
          </a:xfrm>
        </p:spPr>
        <p:txBody>
          <a:bodyPr>
            <a:normAutofit/>
          </a:bodyPr>
          <a:lstStyle/>
          <a:p>
            <a:pPr algn="ctr"/>
            <a:r>
              <a:rPr lang="en-US" sz="8000" dirty="0">
                <a:solidFill>
                  <a:srgbClr val="203864"/>
                </a:solidFill>
              </a:rPr>
              <a:t>Thank You!</a:t>
            </a:r>
          </a:p>
        </p:txBody>
      </p:sp>
    </p:spTree>
    <p:extLst>
      <p:ext uri="{BB962C8B-B14F-4D97-AF65-F5344CB8AC3E}">
        <p14:creationId xmlns:p14="http://schemas.microsoft.com/office/powerpoint/2010/main" val="10699952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86547" y="710468"/>
            <a:ext cx="11018906" cy="1134009"/>
          </a:xfrm>
        </p:spPr>
        <p:txBody>
          <a:bodyPr>
            <a:noAutofit/>
          </a:bodyPr>
          <a:lstStyle/>
          <a:p>
            <a:r>
              <a:rPr lang="en-US" sz="4000" b="1" dirty="0">
                <a:solidFill>
                  <a:srgbClr val="002060"/>
                </a:solidFill>
                <a:latin typeface="Abadi" panose="020B0604020104020204" pitchFamily="34" charset="0"/>
                <a:cs typeface="Times New Roman" panose="02020603050405020304" pitchFamily="18" charset="0"/>
              </a:rPr>
              <a:t>Background Facts and Notions on Farm Workforce Issues in California</a:t>
            </a:r>
          </a:p>
        </p:txBody>
      </p:sp>
      <p:sp>
        <p:nvSpPr>
          <p:cNvPr id="3" name="Subtitle 2"/>
          <p:cNvSpPr>
            <a:spLocks noGrp="1"/>
          </p:cNvSpPr>
          <p:nvPr>
            <p:ph type="subTitle" idx="1"/>
          </p:nvPr>
        </p:nvSpPr>
        <p:spPr>
          <a:xfrm>
            <a:off x="412595" y="5320771"/>
            <a:ext cx="11396546" cy="1223867"/>
          </a:xfrm>
        </p:spPr>
        <p:txBody>
          <a:bodyPr>
            <a:noAutofit/>
          </a:bodyPr>
          <a:lstStyle/>
          <a:p>
            <a:pPr>
              <a:lnSpc>
                <a:spcPct val="100000"/>
              </a:lnSpc>
              <a:spcBef>
                <a:spcPts val="0"/>
              </a:spcBef>
            </a:pPr>
            <a:r>
              <a:rPr lang="en-US" sz="2800" b="1" dirty="0">
                <a:solidFill>
                  <a:srgbClr val="002060"/>
                </a:solidFill>
                <a:cs typeface="Times New Roman" panose="02020603050405020304" pitchFamily="18" charset="0"/>
              </a:rPr>
              <a:t>Daniel A. Sumner,</a:t>
            </a:r>
          </a:p>
          <a:p>
            <a:pPr>
              <a:lnSpc>
                <a:spcPct val="100000"/>
              </a:lnSpc>
              <a:spcBef>
                <a:spcPts val="0"/>
              </a:spcBef>
            </a:pPr>
            <a:r>
              <a:rPr lang="en-US" sz="2800" b="1" dirty="0">
                <a:solidFill>
                  <a:srgbClr val="002060"/>
                </a:solidFill>
                <a:cs typeface="Times New Roman" panose="02020603050405020304" pitchFamily="18" charset="0"/>
              </a:rPr>
              <a:t>Agricultural and Resource Economics, University of California, Davis and </a:t>
            </a:r>
          </a:p>
          <a:p>
            <a:pPr>
              <a:lnSpc>
                <a:spcPct val="100000"/>
              </a:lnSpc>
              <a:spcBef>
                <a:spcPts val="0"/>
              </a:spcBef>
            </a:pPr>
            <a:r>
              <a:rPr lang="en-US" sz="2800" b="1" dirty="0">
                <a:solidFill>
                  <a:srgbClr val="002060"/>
                </a:solidFill>
                <a:cs typeface="Times New Roman" panose="02020603050405020304" pitchFamily="18" charset="0"/>
              </a:rPr>
              <a:t>the University of California Giannini Foundation</a:t>
            </a:r>
          </a:p>
        </p:txBody>
      </p:sp>
      <p:sp>
        <p:nvSpPr>
          <p:cNvPr id="5" name="Slide Number Placeholder 4">
            <a:extLst>
              <a:ext uri="{FF2B5EF4-FFF2-40B4-BE49-F238E27FC236}">
                <a16:creationId xmlns:a16="http://schemas.microsoft.com/office/drawing/2014/main" id="{3A760D63-CFC3-443E-BC70-6247409D3F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B4AB6-FC72-4A5F-A69E-0900DDFB8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4602F4B-BD5D-9CDE-5257-394ADD5FABA9}"/>
              </a:ext>
            </a:extLst>
          </p:cNvPr>
          <p:cNvSpPr txBox="1"/>
          <p:nvPr/>
        </p:nvSpPr>
        <p:spPr>
          <a:xfrm>
            <a:off x="453001" y="2151727"/>
            <a:ext cx="10970941"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The Central Valley Workforce Summit,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April 16, 2024, Visalia, California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Organized by the American Enterprise Institute, Center on Opportunity and Social Mobility and the Workforce Investment Board of Tulare County</a:t>
            </a:r>
            <a:endParaRPr kumimoji="0" lang="en-US" sz="32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068805"/>
      </p:ext>
    </p:extLst>
  </p:cSld>
  <p:clrMapOvr>
    <a:masterClrMapping/>
  </p:clrMapOvr>
  <mc:AlternateContent xmlns:mc="http://schemas.openxmlformats.org/markup-compatibility/2006" xmlns:p14="http://schemas.microsoft.com/office/powerpoint/2010/main">
    <mc:Choice Requires="p14">
      <p:transition spd="slow" p14:dur="2000" advTm="19687"/>
    </mc:Choice>
    <mc:Fallback xmlns="">
      <p:transition spd="slow" advTm="19687"/>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10439400" cy="479822"/>
          </a:xfrm>
        </p:spPr>
        <p:txBody>
          <a:bodyPr>
            <a:noAutofit/>
          </a:bodyPr>
          <a:lstStyle/>
          <a:p>
            <a:pPr algn="ctr"/>
            <a:r>
              <a:rPr lang="en-US" sz="3200" b="1" dirty="0">
                <a:solidFill>
                  <a:schemeClr val="tx2"/>
                </a:solidFill>
                <a:latin typeface="+mn-lt"/>
                <a:cs typeface="Times New Roman" panose="02020603050405020304" pitchFamily="18" charset="0"/>
              </a:rPr>
              <a:t>A few numbers for farm labor in California</a:t>
            </a:r>
            <a:endParaRPr lang="en-US" sz="3200" b="1" dirty="0">
              <a:latin typeface="+mn-lt"/>
              <a:cs typeface="Times New Roman" panose="02020603050405020304" pitchFamily="18" charset="0"/>
            </a:endParaRPr>
          </a:p>
        </p:txBody>
      </p:sp>
      <p:sp>
        <p:nvSpPr>
          <p:cNvPr id="3" name="Content Placeholder 2"/>
          <p:cNvSpPr>
            <a:spLocks noGrp="1"/>
          </p:cNvSpPr>
          <p:nvPr>
            <p:ph idx="1"/>
          </p:nvPr>
        </p:nvSpPr>
        <p:spPr>
          <a:xfrm>
            <a:off x="228600" y="914400"/>
            <a:ext cx="11963400" cy="5616178"/>
          </a:xfrm>
        </p:spPr>
        <p:txBody>
          <a:bodyPr>
            <a:noAutofit/>
          </a:bodyPr>
          <a:lstStyle/>
          <a:p>
            <a:r>
              <a:rPr lang="en-US" sz="2800" b="1" dirty="0">
                <a:solidFill>
                  <a:schemeClr val="accent2">
                    <a:lumMod val="50000"/>
                  </a:schemeClr>
                </a:solidFill>
              </a:rPr>
              <a:t>Annual average ~420,000 employment agriculture in California (1/3 of US) 170,000 direct hires in crops </a:t>
            </a:r>
          </a:p>
          <a:p>
            <a:r>
              <a:rPr lang="en-US" sz="2800" b="1" dirty="0">
                <a:solidFill>
                  <a:schemeClr val="accent2">
                    <a:lumMod val="50000"/>
                  </a:schemeClr>
                </a:solidFill>
              </a:rPr>
              <a:t>Of these 100,000 in fruits and veg. (35,000 strawberries and 20,000 grapes) </a:t>
            </a:r>
          </a:p>
          <a:p>
            <a:r>
              <a:rPr lang="en-US" sz="2800" b="1" dirty="0">
                <a:solidFill>
                  <a:schemeClr val="accent2">
                    <a:lumMod val="50000"/>
                  </a:schemeClr>
                </a:solidFill>
              </a:rPr>
              <a:t>230,000 now hired by “support firms” ... Mostly contractors</a:t>
            </a:r>
          </a:p>
          <a:p>
            <a:r>
              <a:rPr lang="en-US" sz="2800" b="1" dirty="0">
                <a:solidFill>
                  <a:schemeClr val="accent2">
                    <a:lumMod val="50000"/>
                  </a:schemeClr>
                </a:solidFill>
              </a:rPr>
              <a:t>830,000 people work in ag at some point and 83% had “primary” earnings from farm work  (Half of these worked for contractors)</a:t>
            </a:r>
          </a:p>
          <a:p>
            <a:r>
              <a:rPr lang="en-US" sz="2800" b="1" dirty="0">
                <a:solidFill>
                  <a:schemeClr val="accent2">
                    <a:lumMod val="50000"/>
                  </a:schemeClr>
                </a:solidFill>
              </a:rPr>
              <a:t>More than 70% worked for a single employer (but that employer may be a labor contractor, so they worked on several farms).</a:t>
            </a:r>
          </a:p>
          <a:p>
            <a:r>
              <a:rPr lang="en-US" sz="2800" b="1" dirty="0">
                <a:solidFill>
                  <a:schemeClr val="accent2">
                    <a:lumMod val="50000"/>
                  </a:schemeClr>
                </a:solidFill>
              </a:rPr>
              <a:t>Most workers are immigrants, few are “migrants.” They work seasonally at jobs within commuting distance from home, but the commute may be long. </a:t>
            </a:r>
          </a:p>
          <a:p>
            <a:endParaRPr lang="en-US" sz="2800" b="1" dirty="0">
              <a:solidFill>
                <a:schemeClr val="accent2">
                  <a:lumMod val="50000"/>
                </a:schemeClr>
              </a:solidFill>
            </a:endParaRPr>
          </a:p>
          <a:p>
            <a:endParaRPr lang="en-US" sz="2800" b="1" dirty="0">
              <a:solidFill>
                <a:schemeClr val="accent2">
                  <a:lumMod val="50000"/>
                </a:schemeClr>
              </a:solidFill>
            </a:endParaRPr>
          </a:p>
        </p:txBody>
      </p:sp>
    </p:spTree>
    <p:extLst>
      <p:ext uri="{BB962C8B-B14F-4D97-AF65-F5344CB8AC3E}">
        <p14:creationId xmlns:p14="http://schemas.microsoft.com/office/powerpoint/2010/main" val="39242830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5454" y="454631"/>
            <a:ext cx="11506200" cy="6403369"/>
          </a:xfrm>
        </p:spPr>
        <p:txBody>
          <a:bodyPr>
            <a:noAutofit/>
          </a:bodyPr>
          <a:lstStyle/>
          <a:p>
            <a:pPr marL="0" indent="0" algn="ctr">
              <a:buNone/>
            </a:pPr>
            <a:r>
              <a:rPr lang="en-US" b="1" dirty="0">
                <a:solidFill>
                  <a:srgbClr val="002060"/>
                </a:solidFill>
              </a:rPr>
              <a:t>Labor Supply-side facts and trends</a:t>
            </a:r>
          </a:p>
          <a:p>
            <a:pPr marL="0" indent="0" algn="ctr">
              <a:buNone/>
            </a:pPr>
            <a:r>
              <a:rPr lang="en-US" b="1" dirty="0">
                <a:solidFill>
                  <a:srgbClr val="002060"/>
                </a:solidFill>
              </a:rPr>
              <a:t> </a:t>
            </a:r>
          </a:p>
          <a:p>
            <a:pPr marL="514350" indent="-514350">
              <a:buAutoNum type="arabicPeriod"/>
            </a:pPr>
            <a:r>
              <a:rPr lang="en-US" b="1" dirty="0">
                <a:solidFill>
                  <a:schemeClr val="accent2">
                    <a:lumMod val="50000"/>
                  </a:schemeClr>
                </a:solidFill>
              </a:rPr>
              <a:t>Many farm workers in the market for part of the year</a:t>
            </a:r>
          </a:p>
          <a:p>
            <a:pPr marL="514350" indent="-514350">
              <a:buAutoNum type="arabicPeriod"/>
            </a:pPr>
            <a:r>
              <a:rPr lang="en-US" b="1" dirty="0">
                <a:solidFill>
                  <a:schemeClr val="accent2">
                    <a:lumMod val="50000"/>
                  </a:schemeClr>
                </a:solidFill>
              </a:rPr>
              <a:t>Farm jobs (at equivalent earnings appeal to only some workers</a:t>
            </a:r>
          </a:p>
          <a:p>
            <a:pPr marL="514350" indent="-514350">
              <a:buAutoNum type="arabicPeriod"/>
            </a:pPr>
            <a:r>
              <a:rPr lang="en-US" b="1" dirty="0">
                <a:solidFill>
                  <a:schemeClr val="accent2">
                    <a:lumMod val="50000"/>
                  </a:schemeClr>
                </a:solidFill>
              </a:rPr>
              <a:t>Farm workers are immigrants (often undocumented) </a:t>
            </a:r>
          </a:p>
          <a:p>
            <a:pPr marL="514350" indent="-514350">
              <a:buAutoNum type="arabicPeriod"/>
            </a:pPr>
            <a:r>
              <a:rPr lang="en-US" b="1" dirty="0">
                <a:solidFill>
                  <a:schemeClr val="accent2">
                    <a:lumMod val="50000"/>
                  </a:schemeClr>
                </a:solidFill>
              </a:rPr>
              <a:t>New immigration to replenish supply remains challenging</a:t>
            </a:r>
          </a:p>
          <a:p>
            <a:pPr marL="514350" indent="-514350">
              <a:buAutoNum type="arabicPeriod"/>
            </a:pPr>
            <a:r>
              <a:rPr lang="en-US" b="1" dirty="0">
                <a:solidFill>
                  <a:schemeClr val="accent2">
                    <a:lumMod val="50000"/>
                  </a:schemeClr>
                </a:solidFill>
              </a:rPr>
              <a:t>Farm labor force is aging, which changes the health and safety issues</a:t>
            </a:r>
          </a:p>
          <a:p>
            <a:pPr marL="514350" indent="-514350">
              <a:buAutoNum type="arabicPeriod"/>
            </a:pPr>
            <a:r>
              <a:rPr lang="en-US" b="1" dirty="0">
                <a:solidFill>
                  <a:schemeClr val="accent2">
                    <a:lumMod val="50000"/>
                  </a:schemeClr>
                </a:solidFill>
              </a:rPr>
              <a:t>Continuing (expanding?) use of farm labor contractors</a:t>
            </a:r>
          </a:p>
          <a:p>
            <a:pPr marL="514350" indent="-514350">
              <a:buAutoNum type="arabicPeriod"/>
            </a:pPr>
            <a:r>
              <a:rPr lang="en-US" b="1" dirty="0">
                <a:solidFill>
                  <a:schemeClr val="accent2">
                    <a:lumMod val="50000"/>
                  </a:schemeClr>
                </a:solidFill>
              </a:rPr>
              <a:t>Formal immigration programs (H2A) benefit large employers and contractors, another drive to larger employers</a:t>
            </a:r>
          </a:p>
          <a:p>
            <a:pPr marL="514350" indent="-514350">
              <a:buAutoNum type="arabicPeriod"/>
            </a:pPr>
            <a:r>
              <a:rPr lang="en-US" b="1" dirty="0">
                <a:solidFill>
                  <a:schemeClr val="accent2">
                    <a:lumMod val="50000"/>
                  </a:schemeClr>
                </a:solidFill>
              </a:rPr>
              <a:t>Smaller farms become less relevant as employers for temporary workers</a:t>
            </a:r>
          </a:p>
        </p:txBody>
      </p:sp>
    </p:spTree>
    <p:extLst>
      <p:ext uri="{BB962C8B-B14F-4D97-AF65-F5344CB8AC3E}">
        <p14:creationId xmlns:p14="http://schemas.microsoft.com/office/powerpoint/2010/main" val="1892791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594"/>
            <a:ext cx="725487" cy="6858594"/>
          </a:xfrm>
          <a:prstGeom prst="rect">
            <a:avLst/>
          </a:prstGeom>
        </p:spPr>
      </p:pic>
      <p:sp>
        <p:nvSpPr>
          <p:cNvPr id="6" name="TextBox 5"/>
          <p:cNvSpPr txBox="1"/>
          <p:nvPr/>
        </p:nvSpPr>
        <p:spPr>
          <a:xfrm>
            <a:off x="-1" y="593958"/>
            <a:ext cx="11774905" cy="632216"/>
          </a:xfrm>
          <a:prstGeom prst="rect">
            <a:avLst/>
          </a:prstGeom>
          <a:solidFill>
            <a:srgbClr val="008CCC"/>
          </a:solidFill>
        </p:spPr>
        <p:txBody>
          <a:bodyPr wrap="square" rtlCol="0" anchor="ctr">
            <a:noAutofit/>
          </a:bodyPr>
          <a:lstStyle/>
          <a:p>
            <a:pPr marL="74295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Gibson Light" panose="02000000000000000000" pitchFamily="2" charset="77"/>
                <a:ea typeface="+mn-ea"/>
                <a:cs typeface="+mn-cs"/>
              </a:rPr>
              <a:t>Education in Tulare</a:t>
            </a:r>
            <a:endParaRPr kumimoji="0" lang="en-US" sz="4000" b="1" i="0" u="none" strike="noStrike" kern="1200" cap="none" spc="0" normalizeH="0" baseline="0" noProof="0" dirty="0">
              <a:ln>
                <a:noFill/>
              </a:ln>
              <a:solidFill>
                <a:prstClr val="white"/>
              </a:solidFill>
              <a:effectLst/>
              <a:uLnTx/>
              <a:uFillTx/>
              <a:latin typeface="Gibson Light" panose="02000000000000000000" pitchFamily="2" charset="77"/>
              <a:ea typeface="+mn-ea"/>
              <a:cs typeface="+mn-cs"/>
            </a:endParaRPr>
          </a:p>
        </p:txBody>
      </p:sp>
      <p:graphicFrame>
        <p:nvGraphicFramePr>
          <p:cNvPr id="10" name="Content Placeholder 9"/>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838200" y="6314749"/>
            <a:ext cx="72550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 </a:t>
            </a:r>
            <a:r>
              <a:rPr kumimoji="0" lang="en-US" sz="1200" b="0" i="0" u="sng" strike="noStrike" kern="1200" cap="none" spc="0" normalizeH="0" baseline="0" noProof="0" dirty="0" smtClean="0">
                <a:ln>
                  <a:noFill/>
                </a:ln>
                <a:solidFill>
                  <a:prstClr val="black"/>
                </a:solidFill>
                <a:effectLst/>
                <a:uLnTx/>
                <a:uFillTx/>
                <a:latin typeface="Calibri" panose="020F0502020204030204"/>
                <a:ea typeface="+mn-ea"/>
                <a:cs typeface="+mn-cs"/>
              </a:rPr>
              <a:t>https</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://nces.ed.gov/surveys/piaac/skillsmap</a:t>
            </a:r>
            <a:r>
              <a:rPr kumimoji="0" lang="en-US" sz="1200" b="0" i="0" u="sng"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8"/>
              </a:rPr>
              <a:t>2 U.S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 Census Bureau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8"/>
              </a:rPr>
              <a:t>QuickFacts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 Tulare County, </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8"/>
              </a:rPr>
              <a:t>California</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8673565" y="2567722"/>
            <a:ext cx="2971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143659"/>
                </a:solidFill>
                <a:effectLst/>
                <a:uLnTx/>
                <a:uFillTx/>
                <a:latin typeface="Calibri" panose="020F0502020204030204"/>
                <a:ea typeface="+mn-ea"/>
                <a:cs typeface="+mn-cs"/>
              </a:rPr>
              <a:t>Compared to US 264/500</a:t>
            </a:r>
            <a:endParaRPr kumimoji="0" lang="en-US" sz="1800" b="0" i="0" u="none" strike="noStrike" kern="1200" cap="none" spc="0" normalizeH="0" baseline="0" noProof="0" dirty="0">
              <a:ln>
                <a:noFill/>
              </a:ln>
              <a:solidFill>
                <a:srgbClr val="143659"/>
              </a:solidFill>
              <a:effectLst/>
              <a:uLnTx/>
              <a:uFillTx/>
              <a:latin typeface="Calibri" panose="020F0502020204030204"/>
              <a:ea typeface="+mn-ea"/>
              <a:cs typeface="+mn-cs"/>
            </a:endParaRPr>
          </a:p>
        </p:txBody>
      </p:sp>
      <p:sp>
        <p:nvSpPr>
          <p:cNvPr id="8" name="TextBox 7"/>
          <p:cNvSpPr txBox="1"/>
          <p:nvPr/>
        </p:nvSpPr>
        <p:spPr>
          <a:xfrm>
            <a:off x="8673565" y="2821281"/>
            <a:ext cx="2971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143659"/>
                </a:solidFill>
                <a:effectLst/>
                <a:uLnTx/>
                <a:uFillTx/>
                <a:latin typeface="Calibri" panose="020F0502020204030204"/>
                <a:ea typeface="+mn-ea"/>
                <a:cs typeface="+mn-cs"/>
              </a:rPr>
              <a:t>Compared to CA 257/500</a:t>
            </a:r>
            <a:endParaRPr kumimoji="0" lang="en-US" sz="1800" b="0" i="0" u="none" strike="noStrike" kern="1200" cap="none" spc="0" normalizeH="0" baseline="0" noProof="0" dirty="0">
              <a:ln>
                <a:noFill/>
              </a:ln>
              <a:solidFill>
                <a:srgbClr val="143659"/>
              </a:solidFill>
              <a:effectLst/>
              <a:uLnTx/>
              <a:uFillTx/>
              <a:latin typeface="Calibri" panose="020F0502020204030204"/>
              <a:ea typeface="+mn-ea"/>
              <a:cs typeface="+mn-cs"/>
            </a:endParaRPr>
          </a:p>
        </p:txBody>
      </p:sp>
      <p:sp>
        <p:nvSpPr>
          <p:cNvPr id="9" name="TextBox 8"/>
          <p:cNvSpPr txBox="1"/>
          <p:nvPr/>
        </p:nvSpPr>
        <p:spPr>
          <a:xfrm>
            <a:off x="8673565" y="4278602"/>
            <a:ext cx="2971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143659"/>
                </a:solidFill>
                <a:effectLst/>
                <a:uLnTx/>
                <a:uFillTx/>
                <a:latin typeface="Calibri" panose="020F0502020204030204"/>
                <a:ea typeface="+mn-ea"/>
                <a:cs typeface="+mn-cs"/>
              </a:rPr>
              <a:t>Compared to CA 84.4%</a:t>
            </a:r>
            <a:endParaRPr kumimoji="0" lang="en-US" sz="1800" b="0" i="0" u="none" strike="noStrike" kern="1200" cap="none" spc="0" normalizeH="0" baseline="0" noProof="0" dirty="0">
              <a:ln>
                <a:noFill/>
              </a:ln>
              <a:solidFill>
                <a:srgbClr val="143659"/>
              </a:solidFill>
              <a:effectLst/>
              <a:uLnTx/>
              <a:uFillTx/>
              <a:latin typeface="Calibri" panose="020F0502020204030204"/>
              <a:ea typeface="+mn-ea"/>
              <a:cs typeface="+mn-cs"/>
            </a:endParaRPr>
          </a:p>
        </p:txBody>
      </p:sp>
      <p:sp>
        <p:nvSpPr>
          <p:cNvPr id="11" name="TextBox 10"/>
          <p:cNvSpPr txBox="1"/>
          <p:nvPr/>
        </p:nvSpPr>
        <p:spPr>
          <a:xfrm>
            <a:off x="8673565" y="5807631"/>
            <a:ext cx="2971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143659"/>
                </a:solidFill>
                <a:effectLst/>
                <a:uLnTx/>
                <a:uFillTx/>
                <a:latin typeface="Calibri" panose="020F0502020204030204"/>
                <a:ea typeface="+mn-ea"/>
                <a:cs typeface="+mn-cs"/>
              </a:rPr>
              <a:t>Compared to CA 35.9%</a:t>
            </a:r>
            <a:endParaRPr kumimoji="0" lang="en-US" sz="1800" b="0" i="0" u="none" strike="noStrike" kern="1200" cap="none" spc="0" normalizeH="0" baseline="0" noProof="0" dirty="0">
              <a:ln>
                <a:noFill/>
              </a:ln>
              <a:solidFill>
                <a:srgbClr val="143659"/>
              </a:solidFill>
              <a:effectLst/>
              <a:uLnTx/>
              <a:uFillTx/>
              <a:latin typeface="Calibri" panose="020F0502020204030204"/>
              <a:ea typeface="+mn-ea"/>
              <a:cs typeface="+mn-cs"/>
            </a:endParaRPr>
          </a:p>
        </p:txBody>
      </p:sp>
      <p:sp>
        <p:nvSpPr>
          <p:cNvPr id="12" name="TextBox 11"/>
          <p:cNvSpPr txBox="1"/>
          <p:nvPr/>
        </p:nvSpPr>
        <p:spPr>
          <a:xfrm>
            <a:off x="8673565" y="4012268"/>
            <a:ext cx="2971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143659"/>
                </a:solidFill>
                <a:effectLst/>
                <a:uLnTx/>
                <a:uFillTx/>
                <a:latin typeface="Calibri" panose="020F0502020204030204"/>
                <a:ea typeface="+mn-ea"/>
                <a:cs typeface="+mn-cs"/>
              </a:rPr>
              <a:t>Compared to US 89.1%</a:t>
            </a:r>
            <a:endParaRPr kumimoji="0" lang="en-US" sz="1800" b="0" i="0" u="none" strike="noStrike" kern="1200" cap="none" spc="0" normalizeH="0" baseline="0" noProof="0" dirty="0">
              <a:ln>
                <a:noFill/>
              </a:ln>
              <a:solidFill>
                <a:srgbClr val="143659"/>
              </a:solidFill>
              <a:effectLst/>
              <a:uLnTx/>
              <a:uFillTx/>
              <a:latin typeface="Calibri" panose="020F0502020204030204"/>
              <a:ea typeface="+mn-ea"/>
              <a:cs typeface="+mn-cs"/>
            </a:endParaRPr>
          </a:p>
        </p:txBody>
      </p:sp>
      <p:sp>
        <p:nvSpPr>
          <p:cNvPr id="13" name="TextBox 12"/>
          <p:cNvSpPr txBox="1"/>
          <p:nvPr/>
        </p:nvSpPr>
        <p:spPr>
          <a:xfrm>
            <a:off x="8706050" y="5541297"/>
            <a:ext cx="2971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143659"/>
                </a:solidFill>
                <a:effectLst/>
                <a:uLnTx/>
                <a:uFillTx/>
                <a:latin typeface="Calibri" panose="020F0502020204030204"/>
                <a:ea typeface="+mn-ea"/>
                <a:cs typeface="+mn-cs"/>
              </a:rPr>
              <a:t>Compared to US 34.3%</a:t>
            </a:r>
            <a:endParaRPr kumimoji="0" lang="en-US" sz="1800" b="0" i="0" u="none" strike="noStrike" kern="1200" cap="none" spc="0" normalizeH="0" baseline="0" noProof="0" dirty="0">
              <a:ln>
                <a:noFill/>
              </a:ln>
              <a:solidFill>
                <a:srgbClr val="143659"/>
              </a:solidFill>
              <a:effectLst/>
              <a:uLnTx/>
              <a:uFillTx/>
              <a:latin typeface="Calibri" panose="020F0502020204030204"/>
              <a:ea typeface="+mn-ea"/>
              <a:cs typeface="+mn-cs"/>
            </a:endParaRPr>
          </a:p>
        </p:txBody>
      </p:sp>
      <p:sp>
        <p:nvSpPr>
          <p:cNvPr id="14" name="TextBox 13"/>
          <p:cNvSpPr txBox="1"/>
          <p:nvPr/>
        </p:nvSpPr>
        <p:spPr>
          <a:xfrm>
            <a:off x="1458861" y="2775114"/>
            <a:ext cx="64813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*Program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for the International Assessment of Adult Competencies </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designed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to collect information on cognitive and workforce skills.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200" b="0" i="0" u="none" strike="noStrike" kern="1200" cap="none" spc="0" normalizeH="0" baseline="0" noProof="0" dirty="0">
              <a:ln>
                <a:noFill/>
              </a:ln>
              <a:solidFill>
                <a:srgbClr val="14365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5531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3CAADD-2AA6-FCAA-B120-EB232D049652}"/>
              </a:ext>
            </a:extLst>
          </p:cNvPr>
          <p:cNvPicPr>
            <a:picLocks noChangeAspect="1"/>
          </p:cNvPicPr>
          <p:nvPr/>
        </p:nvPicPr>
        <p:blipFill>
          <a:blip r:embed="rId2"/>
          <a:stretch>
            <a:fillRect/>
          </a:stretch>
        </p:blipFill>
        <p:spPr>
          <a:xfrm>
            <a:off x="238874" y="1038545"/>
            <a:ext cx="9449656" cy="5439998"/>
          </a:xfrm>
          <a:prstGeom prst="rect">
            <a:avLst/>
          </a:prstGeom>
        </p:spPr>
      </p:pic>
      <p:sp>
        <p:nvSpPr>
          <p:cNvPr id="5" name="Title 4">
            <a:extLst>
              <a:ext uri="{FF2B5EF4-FFF2-40B4-BE49-F238E27FC236}">
                <a16:creationId xmlns:a16="http://schemas.microsoft.com/office/drawing/2014/main" id="{099E21ED-E3FE-CD7E-A7BC-E9332069BF2F}"/>
              </a:ext>
            </a:extLst>
          </p:cNvPr>
          <p:cNvSpPr>
            <a:spLocks noGrp="1"/>
          </p:cNvSpPr>
          <p:nvPr>
            <p:ph type="title"/>
          </p:nvPr>
        </p:nvSpPr>
        <p:spPr>
          <a:xfrm>
            <a:off x="0" y="76200"/>
            <a:ext cx="12192000" cy="684088"/>
          </a:xfrm>
        </p:spPr>
        <p:txBody>
          <a:bodyPr>
            <a:noAutofit/>
          </a:bodyPr>
          <a:lstStyle/>
          <a:p>
            <a:pPr algn="ctr"/>
            <a:r>
              <a:rPr lang="en-US" sz="3600" b="1" dirty="0">
                <a:solidFill>
                  <a:srgbClr val="002060"/>
                </a:solidFill>
                <a:latin typeface="+mn-lt"/>
              </a:rPr>
              <a:t>Milk is the biggest farm industry in California, </a:t>
            </a:r>
            <a:br>
              <a:rPr lang="en-US" sz="3600" b="1" dirty="0">
                <a:solidFill>
                  <a:srgbClr val="002060"/>
                </a:solidFill>
                <a:latin typeface="+mn-lt"/>
              </a:rPr>
            </a:br>
            <a:r>
              <a:rPr lang="en-US" sz="3600" b="1" dirty="0">
                <a:solidFill>
                  <a:srgbClr val="002060"/>
                </a:solidFill>
                <a:latin typeface="+mn-lt"/>
              </a:rPr>
              <a:t>90% in the San Joaquin Valley </a:t>
            </a:r>
          </a:p>
        </p:txBody>
      </p:sp>
      <p:sp>
        <p:nvSpPr>
          <p:cNvPr id="6" name="TextBox 5">
            <a:extLst>
              <a:ext uri="{FF2B5EF4-FFF2-40B4-BE49-F238E27FC236}">
                <a16:creationId xmlns:a16="http://schemas.microsoft.com/office/drawing/2014/main" id="{07C5354B-20C5-86F3-38C8-41AE88C4D8A8}"/>
              </a:ext>
            </a:extLst>
          </p:cNvPr>
          <p:cNvSpPr txBox="1"/>
          <p:nvPr/>
        </p:nvSpPr>
        <p:spPr>
          <a:xfrm>
            <a:off x="9596063" y="583465"/>
            <a:ext cx="2595937"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Year-round jobs for 20,000 workers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Mechanization but robotics not yet ready for a takeover.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Labor 10% of farm costs.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Dairies face economic stress</a:t>
            </a:r>
          </a:p>
        </p:txBody>
      </p:sp>
    </p:spTree>
    <p:extLst>
      <p:ext uri="{BB962C8B-B14F-4D97-AF65-F5344CB8AC3E}">
        <p14:creationId xmlns:p14="http://schemas.microsoft.com/office/powerpoint/2010/main" val="38366320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36306"/>
            <a:ext cx="11506200" cy="6393094"/>
          </a:xfrm>
        </p:spPr>
        <p:txBody>
          <a:bodyPr>
            <a:noAutofit/>
          </a:bodyPr>
          <a:lstStyle/>
          <a:p>
            <a:pPr marL="0" indent="0" algn="ctr">
              <a:buNone/>
            </a:pPr>
            <a:r>
              <a:rPr lang="en-US" b="1" dirty="0">
                <a:solidFill>
                  <a:srgbClr val="002060"/>
                </a:solidFill>
              </a:rPr>
              <a:t>Labor demand-side situation and trends </a:t>
            </a:r>
          </a:p>
          <a:p>
            <a:pPr marL="0" indent="0">
              <a:buNone/>
            </a:pPr>
            <a:r>
              <a:rPr lang="en-US" b="1" dirty="0">
                <a:solidFill>
                  <a:schemeClr val="accent2">
                    <a:lumMod val="50000"/>
                  </a:schemeClr>
                </a:solidFill>
              </a:rPr>
              <a:t>1. Growing U.S. and global demand for labor-intensive crops. </a:t>
            </a:r>
          </a:p>
          <a:p>
            <a:pPr marL="0" indent="0">
              <a:buNone/>
            </a:pPr>
            <a:r>
              <a:rPr lang="en-US" b="1" dirty="0">
                <a:solidFill>
                  <a:schemeClr val="accent2">
                    <a:lumMod val="50000"/>
                  </a:schemeClr>
                </a:solidFill>
              </a:rPr>
              <a:t>2. California regulatory costs are always rising. </a:t>
            </a:r>
          </a:p>
          <a:p>
            <a:pPr marL="0" indent="0">
              <a:buNone/>
            </a:pPr>
            <a:r>
              <a:rPr lang="en-US" b="1" dirty="0">
                <a:solidFill>
                  <a:schemeClr val="accent2">
                    <a:lumMod val="50000"/>
                  </a:schemeClr>
                </a:solidFill>
              </a:rPr>
              <a:t>3. Wages rise, but inflation lowers real income; cuts in hours, adds to concerns. </a:t>
            </a:r>
          </a:p>
          <a:p>
            <a:pPr marL="0" indent="0">
              <a:buNone/>
            </a:pPr>
            <a:r>
              <a:rPr lang="en-US" b="1" dirty="0">
                <a:solidFill>
                  <a:schemeClr val="accent2">
                    <a:lumMod val="50000"/>
                  </a:schemeClr>
                </a:solidFill>
              </a:rPr>
              <a:t>California overtime rules reduced hours per week offered during the peak earning season, lowering annual earnings.</a:t>
            </a:r>
          </a:p>
          <a:p>
            <a:pPr marL="0" indent="0">
              <a:buNone/>
            </a:pPr>
            <a:r>
              <a:rPr lang="en-US" b="1" dirty="0">
                <a:solidFill>
                  <a:schemeClr val="accent2">
                    <a:lumMod val="50000"/>
                  </a:schemeClr>
                </a:solidFill>
              </a:rPr>
              <a:t>4. Higher cost of living for workers, especially for coastal crops. </a:t>
            </a:r>
          </a:p>
          <a:p>
            <a:pPr marL="0" indent="0">
              <a:buNone/>
            </a:pPr>
            <a:r>
              <a:rPr lang="en-US" b="1" dirty="0">
                <a:solidFill>
                  <a:schemeClr val="accent2">
                    <a:lumMod val="50000"/>
                  </a:schemeClr>
                </a:solidFill>
              </a:rPr>
              <a:t>5. Coastal berry labor demand has grown. </a:t>
            </a:r>
          </a:p>
          <a:p>
            <a:pPr marL="0" indent="0">
              <a:buNone/>
            </a:pPr>
            <a:r>
              <a:rPr lang="en-US" b="1" dirty="0">
                <a:solidFill>
                  <a:schemeClr val="accent2">
                    <a:lumMod val="50000"/>
                  </a:schemeClr>
                </a:solidFill>
              </a:rPr>
              <a:t>6. Farm labor demand drives farm wages, but non-farm wages dominate. </a:t>
            </a:r>
          </a:p>
          <a:p>
            <a:pPr marL="0" indent="0">
              <a:buNone/>
            </a:pPr>
            <a:r>
              <a:rPr lang="en-US" b="1" dirty="0">
                <a:solidFill>
                  <a:schemeClr val="accent2">
                    <a:lumMod val="50000"/>
                  </a:schemeClr>
                </a:solidFill>
              </a:rPr>
              <a:t>7. Hired labor remains a high share of costs from some crops </a:t>
            </a:r>
          </a:p>
        </p:txBody>
      </p:sp>
    </p:spTree>
    <p:extLst>
      <p:ext uri="{BB962C8B-B14F-4D97-AF65-F5344CB8AC3E}">
        <p14:creationId xmlns:p14="http://schemas.microsoft.com/office/powerpoint/2010/main" val="17856219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533400"/>
          </a:xfrm>
        </p:spPr>
        <p:txBody>
          <a:bodyPr>
            <a:normAutofit/>
          </a:bodyPr>
          <a:lstStyle/>
          <a:p>
            <a:pPr algn="ctr"/>
            <a:r>
              <a:rPr lang="en-US" sz="3200" b="1" dirty="0">
                <a:solidFill>
                  <a:srgbClr val="002060"/>
                </a:solidFill>
                <a:latin typeface="+mn-lt"/>
              </a:rPr>
              <a:t>Labor Costs as a Share of Costs for some Crops</a:t>
            </a:r>
          </a:p>
        </p:txBody>
      </p:sp>
      <p:sp>
        <p:nvSpPr>
          <p:cNvPr id="5" name="Rectangle 4"/>
          <p:cNvSpPr/>
          <p:nvPr/>
        </p:nvSpPr>
        <p:spPr>
          <a:xfrm>
            <a:off x="228600" y="533400"/>
            <a:ext cx="11427696" cy="556594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Asparagus, Delta: 82% of operating costs; 69% of total costs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Oranges, SJ-south: 67% of operating; 47% of total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Strawberries, organic, CC: 42% of operating; 37% of total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Romaine Hearts, CC: 58% of operating; 47% of total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Proc Tomato, Sac V.:  25% of operating; 21% of total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Almonds: 15% to 20% of operating costs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Table grapes: 60% of operating costs, 50% of total;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Coastal wine grapes: 60% operating, 30% total costs (high land and vineyard costs)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For comparison, Alfalfa: direct labor, 2% of total costs, custom harvest 14% of total costs including machinery.</a:t>
            </a:r>
          </a:p>
        </p:txBody>
      </p:sp>
    </p:spTree>
    <p:extLst>
      <p:ext uri="{BB962C8B-B14F-4D97-AF65-F5344CB8AC3E}">
        <p14:creationId xmlns:p14="http://schemas.microsoft.com/office/powerpoint/2010/main" val="42779755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345496" y="386081"/>
            <a:ext cx="3036815" cy="589280"/>
          </a:xfrm>
        </p:spPr>
        <p:txBody>
          <a:bodyPr>
            <a:noAutofit/>
          </a:bodyPr>
          <a:lstStyle/>
          <a:p>
            <a:pPr eaLnBrk="1" hangingPunct="1"/>
            <a:r>
              <a:rPr lang="en-US" b="1" dirty="0">
                <a:solidFill>
                  <a:srgbClr val="800000"/>
                </a:solidFill>
                <a:latin typeface="Times New Roman" panose="02020603050405020304" pitchFamily="18" charset="0"/>
                <a:cs typeface="Times New Roman" panose="02020603050405020304" pitchFamily="18" charset="0"/>
              </a:rPr>
              <a:t>Thank you! </a:t>
            </a:r>
          </a:p>
        </p:txBody>
      </p:sp>
      <p:pic>
        <p:nvPicPr>
          <p:cNvPr id="3" name="Picture 2"/>
          <p:cNvPicPr>
            <a:picLocks noChangeAspect="1"/>
          </p:cNvPicPr>
          <p:nvPr/>
        </p:nvPicPr>
        <p:blipFill>
          <a:blip r:embed="rId2"/>
          <a:stretch>
            <a:fillRect/>
          </a:stretch>
        </p:blipFill>
        <p:spPr>
          <a:xfrm>
            <a:off x="1608483" y="1275109"/>
            <a:ext cx="10583517" cy="5582891"/>
          </a:xfrm>
          <a:prstGeom prst="rect">
            <a:avLst/>
          </a:prstGeom>
        </p:spPr>
      </p:pic>
      <p:pic>
        <p:nvPicPr>
          <p:cNvPr id="4" name="Content Placeholder 3"/>
          <p:cNvPicPr>
            <a:picLocks noGrp="1" noChangeAspect="1"/>
          </p:cNvPicPr>
          <p:nvPr>
            <p:ph idx="1"/>
          </p:nvPr>
        </p:nvPicPr>
        <p:blipFill>
          <a:blip r:embed="rId3"/>
          <a:stretch>
            <a:fillRect/>
          </a:stretch>
        </p:blipFill>
        <p:spPr>
          <a:xfrm>
            <a:off x="-873760" y="1275109"/>
            <a:ext cx="7132320" cy="5582891"/>
          </a:xfrm>
          <a:prstGeom prst="rect">
            <a:avLst/>
          </a:prstGeom>
        </p:spPr>
      </p:pic>
    </p:spTree>
    <p:extLst>
      <p:ext uri="{BB962C8B-B14F-4D97-AF65-F5344CB8AC3E}">
        <p14:creationId xmlns:p14="http://schemas.microsoft.com/office/powerpoint/2010/main" val="36291838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5624"/>
            <a:ext cx="12192000" cy="4746752"/>
          </a:xfrm>
          <a:prstGeom prst="rect">
            <a:avLst/>
          </a:prstGeom>
        </p:spPr>
      </p:pic>
    </p:spTree>
    <p:extLst>
      <p:ext uri="{BB962C8B-B14F-4D97-AF65-F5344CB8AC3E}">
        <p14:creationId xmlns:p14="http://schemas.microsoft.com/office/powerpoint/2010/main" val="35035402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5624"/>
            <a:ext cx="12192000" cy="4746752"/>
          </a:xfrm>
          <a:prstGeom prst="rect">
            <a:avLst/>
          </a:prstGeom>
        </p:spPr>
      </p:pic>
    </p:spTree>
    <p:extLst>
      <p:ext uri="{BB962C8B-B14F-4D97-AF65-F5344CB8AC3E}">
        <p14:creationId xmlns:p14="http://schemas.microsoft.com/office/powerpoint/2010/main" val="26097178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594"/>
            <a:ext cx="725487" cy="6858594"/>
          </a:xfrm>
          <a:prstGeom prst="rect">
            <a:avLst/>
          </a:prstGeom>
        </p:spPr>
      </p:pic>
      <p:sp>
        <p:nvSpPr>
          <p:cNvPr id="6" name="TextBox 5"/>
          <p:cNvSpPr txBox="1"/>
          <p:nvPr/>
        </p:nvSpPr>
        <p:spPr>
          <a:xfrm>
            <a:off x="-1" y="593958"/>
            <a:ext cx="11774905" cy="632216"/>
          </a:xfrm>
          <a:prstGeom prst="rect">
            <a:avLst/>
          </a:prstGeom>
          <a:solidFill>
            <a:srgbClr val="008CCC"/>
          </a:solidFill>
        </p:spPr>
        <p:txBody>
          <a:bodyPr wrap="square" rtlCol="0" anchor="ctr">
            <a:noAutofit/>
          </a:bodyPr>
          <a:lstStyle/>
          <a:p>
            <a:pPr marL="74295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Gibson Light" panose="02000000000000000000" pitchFamily="2" charset="77"/>
                <a:ea typeface="+mn-ea"/>
                <a:cs typeface="+mn-cs"/>
              </a:rPr>
              <a:t>Crime and Drugs</a:t>
            </a:r>
            <a:endParaRPr kumimoji="0" lang="en-US" sz="4000" b="1" i="0" u="none" strike="noStrike" kern="1200" cap="none" spc="0" normalizeH="0" baseline="0" noProof="0" dirty="0">
              <a:ln>
                <a:noFill/>
              </a:ln>
              <a:solidFill>
                <a:prstClr val="white"/>
              </a:solidFill>
              <a:effectLst/>
              <a:uLnTx/>
              <a:uFillTx/>
              <a:latin typeface="Gibson Light" panose="02000000000000000000" pitchFamily="2" charset="77"/>
              <a:ea typeface="+mn-ea"/>
              <a:cs typeface="+mn-cs"/>
            </a:endParaRPr>
          </a:p>
        </p:txBody>
      </p:sp>
      <p:graphicFrame>
        <p:nvGraphicFramePr>
          <p:cNvPr id="5" name="Content Placeholder 9"/>
          <p:cNvGraphicFramePr>
            <a:graphicFrameLocks/>
          </p:cNvGraphicFramePr>
          <p:nvPr>
            <p:extLst/>
          </p:nvPr>
        </p:nvGraphicFramePr>
        <p:xfrm>
          <a:off x="990600" y="1578395"/>
          <a:ext cx="10896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990600" y="5869832"/>
            <a:ext cx="7255080" cy="9002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30000" noProof="0" dirty="0" smtClean="0">
                <a:ln>
                  <a:noFill/>
                </a:ln>
                <a:solidFill>
                  <a:prstClr val="black"/>
                </a:solidFill>
                <a:effectLst/>
                <a:uLnTx/>
                <a:uFillTx/>
                <a:latin typeface="Calibri" panose="020F0502020204030204"/>
                <a:ea typeface="+mn-ea"/>
                <a:cs typeface="+mn-cs"/>
              </a:rPr>
              <a:t>1</a:t>
            </a:r>
            <a:r>
              <a:rPr kumimoji="0" lang="en-US" sz="1050" b="0" i="0" u="sng" strike="noStrike" kern="1200" cap="none" spc="0" normalizeH="0" baseline="0" noProof="0" dirty="0" smtClean="0">
                <a:ln>
                  <a:noFill/>
                </a:ln>
                <a:solidFill>
                  <a:prstClr val="black"/>
                </a:solidFill>
                <a:effectLst/>
                <a:uLnTx/>
                <a:uFillTx/>
                <a:latin typeface="Calibri" panose="020F0502020204030204"/>
                <a:ea typeface="+mn-ea"/>
                <a:cs typeface="+mn-cs"/>
                <a:hlinkClick r:id="rId8"/>
              </a:rPr>
              <a:t>violent </a:t>
            </a:r>
            <a:r>
              <a:rPr kumimoji="0" lang="en-US" sz="1050" b="0" i="0" u="sng" strike="noStrike" kern="1200" cap="none" spc="0" normalizeH="0" baseline="0" noProof="0" dirty="0">
                <a:ln>
                  <a:noFill/>
                </a:ln>
                <a:solidFill>
                  <a:prstClr val="black"/>
                </a:solidFill>
                <a:effectLst/>
                <a:uLnTx/>
                <a:uFillTx/>
                <a:latin typeface="Calibri" panose="020F0502020204030204"/>
                <a:ea typeface="+mn-ea"/>
                <a:cs typeface="+mn-cs"/>
                <a:hlinkClick r:id="rId8"/>
              </a:rPr>
              <a:t>crime rate</a:t>
            </a:r>
            <a:endParaRPr kumimoji="0" lang="en-US" sz="105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30000" noProof="0" dirty="0" smtClean="0">
                <a:ln>
                  <a:noFill/>
                </a:ln>
                <a:solidFill>
                  <a:prstClr val="black"/>
                </a:solidFill>
                <a:effectLst/>
                <a:uLnTx/>
                <a:uFillTx/>
                <a:latin typeface="Calibri" panose="020F0502020204030204"/>
                <a:ea typeface="+mn-ea"/>
                <a:cs typeface="+mn-cs"/>
                <a:hlinkClick r:id="rId9"/>
              </a:rPr>
              <a:t>2</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050" b="0" i="0" u="none" strike="noStrike" kern="1200" cap="none" spc="0" normalizeH="0" baseline="0" noProof="0" dirty="0" smtClean="0">
                <a:ln>
                  <a:noFill/>
                </a:ln>
                <a:solidFill>
                  <a:prstClr val="black"/>
                </a:solidFill>
                <a:effectLst/>
                <a:uLnTx/>
                <a:uFillTx/>
                <a:latin typeface="Calibri" panose="020F0502020204030204"/>
                <a:ea typeface="+mn-ea"/>
                <a:cs typeface="+mn-cs"/>
              </a:rPr>
              <a:t>www.countyhealthrankings.org/health-data/health-factors/health-behaviors/alcohol-and-drug-use/drug-overdose-deaths?year=2024&amp;county=06107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30000" noProof="0" dirty="0" smtClean="0">
                <a:ln>
                  <a:noFill/>
                </a:ln>
                <a:solidFill>
                  <a:prstClr val="black"/>
                </a:solidFill>
                <a:effectLst/>
                <a:uLnTx/>
                <a:uFillTx/>
                <a:latin typeface="Calibri" panose="020F0502020204030204"/>
                <a:ea typeface="+mn-ea"/>
                <a:cs typeface="+mn-cs"/>
              </a:rPr>
              <a:t>3</a:t>
            </a:r>
            <a:r>
              <a:rPr kumimoji="0" lang="en-US" sz="105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10"/>
              </a:rPr>
              <a:t>Tulare County, California | Incarceration Trends | Vera Institute of Justice</a:t>
            </a:r>
            <a:endParaRPr kumimoji="0" lang="en-US" sz="105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30000" noProof="0" dirty="0" smtClean="0">
                <a:ln>
                  <a:noFill/>
                </a:ln>
                <a:solidFill>
                  <a:prstClr val="black"/>
                </a:solidFill>
                <a:effectLst/>
                <a:uLnTx/>
                <a:uFillTx/>
                <a:latin typeface="Calibri" panose="020F0502020204030204"/>
                <a:ea typeface="+mn-ea"/>
                <a:cs typeface="+mn-cs"/>
                <a:hlinkClick r:id="rId11"/>
              </a:rPr>
              <a:t>4</a:t>
            </a:r>
            <a:r>
              <a:rPr kumimoji="0" lang="en-US" sz="105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11"/>
              </a:rPr>
              <a:t>Crime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hlinkClick r:id="rId11"/>
              </a:rPr>
              <a:t>Trends in California - Public Policy Institute of California (ppic.org</a:t>
            </a:r>
            <a:r>
              <a:rPr kumimoji="0" lang="en-US" sz="105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11"/>
              </a:rPr>
              <a:t>)</a:t>
            </a:r>
            <a:endParaRPr kumimoji="0" lang="en-US" sz="105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8092440" y="2122034"/>
            <a:ext cx="2971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143659"/>
                </a:solidFill>
                <a:effectLst/>
                <a:uLnTx/>
                <a:uFillTx/>
                <a:latin typeface="Calibri" panose="020F0502020204030204"/>
                <a:ea typeface="+mn-ea"/>
                <a:cs typeface="+mn-cs"/>
              </a:rPr>
              <a:t>Compared to US avg. 204.5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143659"/>
                </a:solidFill>
                <a:effectLst/>
                <a:uLnTx/>
                <a:uFillTx/>
                <a:latin typeface="Calibri" panose="020F0502020204030204"/>
                <a:ea typeface="+mn-ea"/>
                <a:cs typeface="+mn-cs"/>
              </a:rPr>
              <a:t>Compared to CA 495</a:t>
            </a:r>
            <a:r>
              <a:rPr kumimoji="0" lang="en-US" sz="1800" b="0" i="0" u="none" strike="noStrike" kern="1200" cap="none" spc="0" normalizeH="0" baseline="30000" noProof="0" dirty="0" smtClean="0">
                <a:ln>
                  <a:noFill/>
                </a:ln>
                <a:solidFill>
                  <a:srgbClr val="143659"/>
                </a:solidFill>
                <a:effectLst/>
                <a:uLnTx/>
                <a:uFillTx/>
                <a:latin typeface="Calibri" panose="020F0502020204030204"/>
                <a:ea typeface="+mn-ea"/>
                <a:cs typeface="+mn-cs"/>
              </a:rPr>
              <a:t>4</a:t>
            </a:r>
            <a:endParaRPr kumimoji="0" lang="en-US" sz="1800" b="0" i="0" u="none" strike="noStrike" kern="1200" cap="none" spc="0" normalizeH="0" baseline="0" noProof="0" dirty="0" smtClean="0">
              <a:ln>
                <a:noFill/>
              </a:ln>
              <a:solidFill>
                <a:srgbClr val="14365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43659"/>
              </a:solidFill>
              <a:effectLst/>
              <a:uLnTx/>
              <a:uFillTx/>
              <a:latin typeface="Calibri" panose="020F0502020204030204"/>
              <a:ea typeface="+mn-ea"/>
              <a:cs typeface="+mn-cs"/>
            </a:endParaRPr>
          </a:p>
        </p:txBody>
      </p:sp>
      <p:sp>
        <p:nvSpPr>
          <p:cNvPr id="9" name="TextBox 8"/>
          <p:cNvSpPr txBox="1"/>
          <p:nvPr/>
        </p:nvSpPr>
        <p:spPr>
          <a:xfrm>
            <a:off x="7955280" y="5139724"/>
            <a:ext cx="28500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143659"/>
                </a:solidFill>
                <a:effectLst/>
                <a:uLnTx/>
                <a:uFillTx/>
                <a:latin typeface="Calibri" panose="020F0502020204030204"/>
                <a:ea typeface="+mn-ea"/>
                <a:cs typeface="+mn-cs"/>
              </a:rPr>
              <a:t>Compared to US avg. 827</a:t>
            </a:r>
            <a:endParaRPr kumimoji="0" lang="en-US" sz="1800" b="0" i="0" u="none" strike="noStrike" kern="1200" cap="none" spc="0" normalizeH="0" baseline="0" noProof="0" dirty="0">
              <a:ln>
                <a:noFill/>
              </a:ln>
              <a:solidFill>
                <a:srgbClr val="143659"/>
              </a:solidFill>
              <a:effectLst/>
              <a:uLnTx/>
              <a:uFillTx/>
              <a:latin typeface="Calibri" panose="020F0502020204030204"/>
              <a:ea typeface="+mn-ea"/>
              <a:cs typeface="+mn-cs"/>
            </a:endParaRPr>
          </a:p>
        </p:txBody>
      </p:sp>
      <p:sp>
        <p:nvSpPr>
          <p:cNvPr id="8" name="TextBox 7"/>
          <p:cNvSpPr txBox="1"/>
          <p:nvPr/>
        </p:nvSpPr>
        <p:spPr>
          <a:xfrm>
            <a:off x="7955280" y="3587214"/>
            <a:ext cx="3931920"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143659"/>
                </a:solidFill>
                <a:effectLst/>
                <a:uLnTx/>
                <a:uFillTx/>
                <a:latin typeface="Calibri" panose="020F0502020204030204"/>
                <a:ea typeface="+mn-ea"/>
                <a:cs typeface="+mn-cs"/>
              </a:rPr>
              <a:t>Compared to US 27 per 100,000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3659"/>
                </a:solidFill>
                <a:effectLst/>
                <a:uLnTx/>
                <a:uFillTx/>
                <a:latin typeface="Calibri" panose="020F0502020204030204"/>
                <a:ea typeface="+mn-ea"/>
                <a:cs typeface="+mn-cs"/>
              </a:rPr>
              <a:t>Compared to </a:t>
            </a:r>
            <a:r>
              <a:rPr kumimoji="0" lang="en-US" sz="1800" b="0" i="0" u="none" strike="noStrike" kern="1200" cap="none" spc="0" normalizeH="0" baseline="0" noProof="0" dirty="0" smtClean="0">
                <a:ln>
                  <a:noFill/>
                </a:ln>
                <a:solidFill>
                  <a:srgbClr val="143659"/>
                </a:solidFill>
                <a:effectLst/>
                <a:uLnTx/>
                <a:uFillTx/>
                <a:latin typeface="Calibri" panose="020F0502020204030204"/>
                <a:ea typeface="+mn-ea"/>
                <a:cs typeface="+mn-cs"/>
              </a:rPr>
              <a:t>CA 22 </a:t>
            </a:r>
            <a:r>
              <a:rPr kumimoji="0" lang="en-US" sz="1800" b="0" i="0" u="none" strike="noStrike" kern="1200" cap="none" spc="0" normalizeH="0" baseline="0" noProof="0" dirty="0">
                <a:ln>
                  <a:noFill/>
                </a:ln>
                <a:solidFill>
                  <a:srgbClr val="143659"/>
                </a:solidFill>
                <a:effectLst/>
                <a:uLnTx/>
                <a:uFillTx/>
                <a:latin typeface="Calibri" panose="020F0502020204030204"/>
                <a:ea typeface="+mn-ea"/>
                <a:cs typeface="+mn-cs"/>
              </a:rPr>
              <a:t>per 100,000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30000" noProof="0" dirty="0">
              <a:ln>
                <a:noFill/>
              </a:ln>
              <a:solidFill>
                <a:srgbClr val="14365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rgbClr val="14365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30000" noProof="0" dirty="0" smtClean="0">
              <a:ln>
                <a:noFill/>
              </a:ln>
              <a:solidFill>
                <a:srgbClr val="143659"/>
              </a:solidFill>
              <a:effectLst/>
              <a:uLnTx/>
              <a:uFillTx/>
              <a:latin typeface="Calibri" panose="020F0502020204030204"/>
              <a:ea typeface="+mn-ea"/>
              <a:cs typeface="+mn-cs"/>
            </a:endParaRPr>
          </a:p>
        </p:txBody>
      </p:sp>
      <p:sp>
        <p:nvSpPr>
          <p:cNvPr id="10" name="TextBox 9"/>
          <p:cNvSpPr txBox="1"/>
          <p:nvPr/>
        </p:nvSpPr>
        <p:spPr>
          <a:xfrm>
            <a:off x="7955280" y="5350062"/>
            <a:ext cx="28500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143659"/>
                </a:solidFill>
                <a:effectLst/>
                <a:uLnTx/>
                <a:uFillTx/>
                <a:latin typeface="Calibri" panose="020F0502020204030204"/>
                <a:ea typeface="+mn-ea"/>
                <a:cs typeface="+mn-cs"/>
              </a:rPr>
              <a:t>Compared to CA avg. 625</a:t>
            </a:r>
            <a:endParaRPr kumimoji="0" lang="en-US" sz="1800" b="0" i="0" u="none" strike="noStrike" kern="1200" cap="none" spc="0" normalizeH="0" baseline="0" noProof="0" dirty="0">
              <a:ln>
                <a:noFill/>
              </a:ln>
              <a:solidFill>
                <a:srgbClr val="14365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0836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1865" y="2296353"/>
            <a:ext cx="4422987" cy="2971753"/>
          </a:xfrm>
          <a:prstGeom prst="rect">
            <a:avLst/>
          </a:prstGeom>
        </p:spPr>
        <p:txBody>
          <a:bodyPr vert="horz" wrap="square" lIns="0" tIns="16933" rIns="0" bIns="0" rtlCol="0">
            <a:spAutoFit/>
          </a:bodyPr>
          <a:lstStyle/>
          <a:p>
            <a:pPr marL="16933" marR="6773" defTabSz="1219170">
              <a:spcBef>
                <a:spcPts val="133"/>
              </a:spcBef>
            </a:pPr>
            <a:r>
              <a:rPr sz="6400" spc="-7" dirty="0">
                <a:solidFill>
                  <a:srgbClr val="FFFFFF"/>
                </a:solidFill>
                <a:latin typeface="Courier New"/>
                <a:cs typeface="Courier New"/>
              </a:rPr>
              <a:t>Future </a:t>
            </a:r>
            <a:r>
              <a:rPr sz="6400" dirty="0">
                <a:solidFill>
                  <a:srgbClr val="FFFFFF"/>
                </a:solidFill>
                <a:latin typeface="Courier New"/>
                <a:cs typeface="Courier New"/>
              </a:rPr>
              <a:t> </a:t>
            </a:r>
            <a:r>
              <a:rPr sz="6400" spc="-7" dirty="0">
                <a:solidFill>
                  <a:srgbClr val="FFFFFF"/>
                </a:solidFill>
                <a:latin typeface="Courier New"/>
                <a:cs typeface="Courier New"/>
              </a:rPr>
              <a:t>Ready </a:t>
            </a:r>
            <a:r>
              <a:rPr sz="6400" dirty="0">
                <a:solidFill>
                  <a:srgbClr val="FFFFFF"/>
                </a:solidFill>
                <a:latin typeface="Courier New"/>
                <a:cs typeface="Courier New"/>
              </a:rPr>
              <a:t> </a:t>
            </a:r>
            <a:r>
              <a:rPr sz="6400" spc="-7" dirty="0">
                <a:solidFill>
                  <a:srgbClr val="FFFFFF"/>
                </a:solidFill>
                <a:latin typeface="Courier New"/>
                <a:cs typeface="Courier New"/>
              </a:rPr>
              <a:t>Workforce</a:t>
            </a:r>
            <a:endParaRPr sz="6400">
              <a:solidFill>
                <a:prstClr val="black"/>
              </a:solidFill>
              <a:latin typeface="Courier New"/>
              <a:cs typeface="Courier New"/>
            </a:endParaRPr>
          </a:p>
        </p:txBody>
      </p:sp>
      <p:sp>
        <p:nvSpPr>
          <p:cNvPr id="3" name="object 3"/>
          <p:cNvSpPr txBox="1"/>
          <p:nvPr/>
        </p:nvSpPr>
        <p:spPr>
          <a:xfrm>
            <a:off x="811865" y="5647799"/>
            <a:ext cx="3285067" cy="837964"/>
          </a:xfrm>
          <a:prstGeom prst="rect">
            <a:avLst/>
          </a:prstGeom>
        </p:spPr>
        <p:txBody>
          <a:bodyPr vert="horz" wrap="square" lIns="0" tIns="16933" rIns="0" bIns="0" rtlCol="0">
            <a:spAutoFit/>
          </a:bodyPr>
          <a:lstStyle/>
          <a:p>
            <a:pPr marL="16933" marR="6773" defTabSz="1219170">
              <a:spcBef>
                <a:spcPts val="133"/>
              </a:spcBef>
            </a:pPr>
            <a:r>
              <a:rPr sz="2667" spc="-7" dirty="0">
                <a:solidFill>
                  <a:srgbClr val="FFFFFF"/>
                </a:solidFill>
                <a:latin typeface="Courier New"/>
                <a:cs typeface="Courier New"/>
              </a:rPr>
              <a:t>Central Valley </a:t>
            </a:r>
            <a:r>
              <a:rPr sz="2667" dirty="0">
                <a:solidFill>
                  <a:srgbClr val="FFFFFF"/>
                </a:solidFill>
                <a:latin typeface="Courier New"/>
                <a:cs typeface="Courier New"/>
              </a:rPr>
              <a:t> </a:t>
            </a:r>
            <a:r>
              <a:rPr sz="2667" spc="-7" dirty="0">
                <a:solidFill>
                  <a:srgbClr val="FFFFFF"/>
                </a:solidFill>
                <a:latin typeface="Courier New"/>
                <a:cs typeface="Courier New"/>
              </a:rPr>
              <a:t>Workforce</a:t>
            </a:r>
            <a:r>
              <a:rPr sz="2667" spc="-47" dirty="0">
                <a:solidFill>
                  <a:srgbClr val="FFFFFF"/>
                </a:solidFill>
                <a:latin typeface="Courier New"/>
                <a:cs typeface="Courier New"/>
              </a:rPr>
              <a:t> </a:t>
            </a:r>
            <a:r>
              <a:rPr sz="2667" spc="-7" dirty="0">
                <a:solidFill>
                  <a:srgbClr val="FFFFFF"/>
                </a:solidFill>
                <a:latin typeface="Courier New"/>
                <a:cs typeface="Courier New"/>
              </a:rPr>
              <a:t>Summit</a:t>
            </a:r>
            <a:endParaRPr sz="2667">
              <a:solidFill>
                <a:prstClr val="black"/>
              </a:solidFill>
              <a:latin typeface="Courier New"/>
              <a:cs typeface="Courier New"/>
            </a:endParaRPr>
          </a:p>
        </p:txBody>
      </p:sp>
      <p:grpSp>
        <p:nvGrpSpPr>
          <p:cNvPr id="4" name="object 4"/>
          <p:cNvGrpSpPr/>
          <p:nvPr/>
        </p:nvGrpSpPr>
        <p:grpSpPr>
          <a:xfrm>
            <a:off x="857467" y="0"/>
            <a:ext cx="11335173" cy="6858000"/>
            <a:chOff x="643100" y="0"/>
            <a:chExt cx="8501380" cy="5143500"/>
          </a:xfrm>
        </p:grpSpPr>
        <p:pic>
          <p:nvPicPr>
            <p:cNvPr id="5" name="object 5"/>
            <p:cNvPicPr/>
            <p:nvPr/>
          </p:nvPicPr>
          <p:blipFill>
            <a:blip r:embed="rId2" cstate="print"/>
            <a:stretch>
              <a:fillRect/>
            </a:stretch>
          </p:blipFill>
          <p:spPr>
            <a:xfrm>
              <a:off x="5159749" y="0"/>
              <a:ext cx="3984249" cy="5143499"/>
            </a:xfrm>
            <a:prstGeom prst="rect">
              <a:avLst/>
            </a:prstGeom>
          </p:spPr>
        </p:pic>
        <p:pic>
          <p:nvPicPr>
            <p:cNvPr id="6" name="object 6"/>
            <p:cNvPicPr/>
            <p:nvPr/>
          </p:nvPicPr>
          <p:blipFill>
            <a:blip r:embed="rId3" cstate="print"/>
            <a:stretch>
              <a:fillRect/>
            </a:stretch>
          </p:blipFill>
          <p:spPr>
            <a:xfrm>
              <a:off x="643100" y="955025"/>
              <a:ext cx="1710550" cy="389225"/>
            </a:xfrm>
            <a:prstGeom prst="rect">
              <a:avLst/>
            </a:prstGeom>
          </p:spPr>
        </p:pic>
      </p:grpSp>
    </p:spTree>
    <p:extLst>
      <p:ext uri="{BB962C8B-B14F-4D97-AF65-F5344CB8AC3E}">
        <p14:creationId xmlns:p14="http://schemas.microsoft.com/office/powerpoint/2010/main" val="42279573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Retrospect">
  <a:themeElements>
    <a:clrScheme name="AEI 2">
      <a:dk1>
        <a:srgbClr val="16181B"/>
      </a:dk1>
      <a:lt1>
        <a:srgbClr val="FFFFFF"/>
      </a:lt1>
      <a:dk2>
        <a:srgbClr val="143659"/>
      </a:dk2>
      <a:lt2>
        <a:srgbClr val="67C5F0"/>
      </a:lt2>
      <a:accent1>
        <a:srgbClr val="FF8100"/>
      </a:accent1>
      <a:accent2>
        <a:srgbClr val="008CCC"/>
      </a:accent2>
      <a:accent3>
        <a:srgbClr val="00D56F"/>
      </a:accent3>
      <a:accent4>
        <a:srgbClr val="FB0023"/>
      </a:accent4>
      <a:accent5>
        <a:srgbClr val="5E5E69"/>
      </a:accent5>
      <a:accent6>
        <a:srgbClr val="014E7F"/>
      </a:accent6>
      <a:hlink>
        <a:srgbClr val="008CCC"/>
      </a:hlink>
      <a:folHlink>
        <a:srgbClr val="8C8C8C"/>
      </a:folHlink>
    </a:clrScheme>
    <a:fontScheme name="AEI">
      <a:majorFont>
        <a:latin typeface="Gibson"/>
        <a:ea typeface=""/>
        <a:cs typeface=""/>
      </a:majorFont>
      <a:minorFont>
        <a:latin typeface="Gibson Light"/>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6F6F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Custom Desig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LevelVTI">
  <a:themeElements>
    <a:clrScheme name="AnalogousFromLightSeedRightStep">
      <a:dk1>
        <a:srgbClr val="000000"/>
      </a:dk1>
      <a:lt1>
        <a:srgbClr val="FFFFFF"/>
      </a:lt1>
      <a:dk2>
        <a:srgbClr val="243141"/>
      </a:dk2>
      <a:lt2>
        <a:srgbClr val="E2E3E8"/>
      </a:lt2>
      <a:accent1>
        <a:srgbClr val="AAA180"/>
      </a:accent1>
      <a:accent2>
        <a:srgbClr val="9CA671"/>
      </a:accent2>
      <a:accent3>
        <a:srgbClr val="8FA880"/>
      </a:accent3>
      <a:accent4>
        <a:srgbClr val="76AD78"/>
      </a:accent4>
      <a:accent5>
        <a:srgbClr val="81AB94"/>
      </a:accent5>
      <a:accent6>
        <a:srgbClr val="74AAA2"/>
      </a:accent6>
      <a:hlink>
        <a:srgbClr val="6978AE"/>
      </a:hlink>
      <a:folHlink>
        <a:srgbClr val="7F7F7F"/>
      </a:folHlink>
    </a:clrScheme>
    <a:fontScheme name="Seaford">
      <a:majorFont>
        <a:latin typeface="Seaford"/>
        <a:ea typeface=""/>
        <a:cs typeface=""/>
      </a:majorFont>
      <a:minorFont>
        <a:latin typeface="Seafor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velVTI" id="{64F43929-0387-4D33-907F-72B939BCAF99}" vid="{D804DF84-3298-4A39-BA0E-21F83D68BC2A}"/>
    </a:ext>
  </a:extLst>
</a:theme>
</file>

<file path=ppt/theme/theme9.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6489</TotalTime>
  <Words>4556</Words>
  <Application>Microsoft Office PowerPoint</Application>
  <PresentationFormat>Widescreen</PresentationFormat>
  <Paragraphs>462</Paragraphs>
  <Slides>75</Slides>
  <Notes>13</Notes>
  <HiddenSlides>0</HiddenSlides>
  <MMClips>0</MMClips>
  <ScaleCrop>false</ScaleCrop>
  <HeadingPairs>
    <vt:vector size="6" baseType="variant">
      <vt:variant>
        <vt:lpstr>Fonts Used</vt:lpstr>
      </vt:variant>
      <vt:variant>
        <vt:i4>20</vt:i4>
      </vt:variant>
      <vt:variant>
        <vt:lpstr>Theme</vt:lpstr>
      </vt:variant>
      <vt:variant>
        <vt:i4>10</vt:i4>
      </vt:variant>
      <vt:variant>
        <vt:lpstr>Slide Titles</vt:lpstr>
      </vt:variant>
      <vt:variant>
        <vt:i4>75</vt:i4>
      </vt:variant>
    </vt:vector>
  </HeadingPairs>
  <TitlesOfParts>
    <vt:vector size="105" baseType="lpstr">
      <vt:lpstr>ＭＳ Ｐゴシック</vt:lpstr>
      <vt:lpstr>Abadi</vt:lpstr>
      <vt:lpstr>Aptos</vt:lpstr>
      <vt:lpstr>Aptos Display</vt:lpstr>
      <vt:lpstr>Arial</vt:lpstr>
      <vt:lpstr>Arial Black</vt:lpstr>
      <vt:lpstr>Arial MT</vt:lpstr>
      <vt:lpstr>Calibri</vt:lpstr>
      <vt:lpstr>Calibri Light</vt:lpstr>
      <vt:lpstr>Cambria</vt:lpstr>
      <vt:lpstr>Corbel</vt:lpstr>
      <vt:lpstr>Courier New</vt:lpstr>
      <vt:lpstr>Georgia</vt:lpstr>
      <vt:lpstr>Gibson</vt:lpstr>
      <vt:lpstr>Gibson Light</vt:lpstr>
      <vt:lpstr>Muli</vt:lpstr>
      <vt:lpstr>Public Sans</vt:lpstr>
      <vt:lpstr>Seaford</vt:lpstr>
      <vt:lpstr>Tahoma</vt:lpstr>
      <vt:lpstr>Times New Roman</vt:lpstr>
      <vt:lpstr>Office Theme</vt:lpstr>
      <vt:lpstr>1_Office Theme</vt:lpstr>
      <vt:lpstr>2_Office Theme</vt:lpstr>
      <vt:lpstr>Simple Light</vt:lpstr>
      <vt:lpstr>3_Office Theme</vt:lpstr>
      <vt:lpstr>Custom Design</vt:lpstr>
      <vt:lpstr>5_Office Theme</vt:lpstr>
      <vt:lpstr>LevelVTI</vt:lpstr>
      <vt:lpstr>Office 2013 - 2022 Theme</vt:lpstr>
      <vt:lpstr>Retrospect</vt:lpstr>
      <vt:lpstr>PowerPoint Presentation</vt:lpstr>
      <vt:lpstr>PowerPoint Presentation</vt:lpstr>
      <vt:lpstr>Panel 1: Central Valley Workforce Vital Signs</vt:lpstr>
      <vt:lpstr>Social Capital in Tulare County  </vt:lpstr>
      <vt:lpstr>PowerPoint Presentation</vt:lpstr>
      <vt:lpstr>PowerPoint Presentation</vt:lpstr>
      <vt:lpstr>PowerPoint Presentation</vt:lpstr>
      <vt:lpstr>PowerPoint Presentation</vt:lpstr>
      <vt:lpstr>PowerPoint Presentation</vt:lpstr>
      <vt:lpstr>Robust growth in  transportation &amp;  healthcare support</vt:lpstr>
      <vt:lpstr>Distribution and  e-commerce a  growing cluster</vt:lpstr>
      <vt:lpstr>Food processing  &amp; manufacturing  cluster is a  powerhouse</vt:lpstr>
      <vt:lpstr>In-Demand and Growing Skills</vt:lpstr>
      <vt:lpstr>PowerPoint Presentation</vt:lpstr>
      <vt:lpstr>SCAN</vt:lpstr>
      <vt:lpstr>Future of the SJV Workforce</vt:lpstr>
      <vt:lpstr>PowerPoint Presentation</vt:lpstr>
      <vt:lpstr>PowerPoint Presentation</vt:lpstr>
      <vt:lpstr>Panel 2: Skills Training: What Works</vt:lpstr>
      <vt:lpstr>PowerPoint Presentation</vt:lpstr>
      <vt:lpstr>Sectoral Training Programs</vt:lpstr>
      <vt:lpstr>PowerPoint Presentation</vt:lpstr>
      <vt:lpstr>Which program components are most critical?</vt:lpstr>
      <vt:lpstr>Why do sector programs work? </vt:lpstr>
      <vt:lpstr>Impact Variation in Sectoral Job Training: Evidence from Year Up</vt:lpstr>
      <vt:lpstr>Can Job Training Help the Most Disadvantaged?</vt:lpstr>
      <vt:lpstr>This Project</vt:lpstr>
      <vt:lpstr>PowerPoint Presentation</vt:lpstr>
      <vt:lpstr>Wide Variation in Quarterly Earnings Impacts</vt:lpstr>
      <vt:lpstr>Characteristics by Impact Prediction Quintile</vt:lpstr>
      <vt:lpstr>Relationship between mediator impacts and earnings impacts</vt:lpstr>
      <vt:lpstr>Career skill growth also not related to higher earnings </vt:lpstr>
      <vt:lpstr>Those who are shifted into target sectors earn more</vt:lpstr>
      <vt:lpstr>Conclusion </vt:lpstr>
      <vt:lpstr>PowerPoint Presentation</vt:lpstr>
      <vt:lpstr>PowerPoint Presentation</vt:lpstr>
      <vt:lpstr>PowerPoint Presentation</vt:lpstr>
      <vt:lpstr>PowerPoint Presentation</vt:lpstr>
      <vt:lpstr>Panel 3: Building a Stronger, More Inclusive Workforce System</vt:lpstr>
      <vt:lpstr>Government-Supported Job Training in the US: The Workforce Innovation and Opportunity Act Moving Forward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well is WIOA serving women?</vt:lpstr>
      <vt:lpstr>Significant gender wage gaps despite similar employment rates</vt:lpstr>
      <vt:lpstr>Lack of access to childcare</vt:lpstr>
      <vt:lpstr>Occupational segregation</vt:lpstr>
      <vt:lpstr>Popular sectoral strategies are often male-dominated</vt:lpstr>
      <vt:lpstr>Recommendations</vt:lpstr>
      <vt:lpstr>PowerPoint Presentation</vt:lpstr>
      <vt:lpstr>Panel 4: The Future of the Agriculture Workforce </vt:lpstr>
      <vt:lpstr>Farm Labor in the United States  1948-2022</vt:lpstr>
      <vt:lpstr>PowerPoint Presentation</vt:lpstr>
      <vt:lpstr>PowerPoint Presentation</vt:lpstr>
      <vt:lpstr>PowerPoint Presentation</vt:lpstr>
      <vt:lpstr>PowerPoint Presentation</vt:lpstr>
      <vt:lpstr>Thank You!</vt:lpstr>
      <vt:lpstr>Background Facts and Notions on Farm Workforce Issues in California</vt:lpstr>
      <vt:lpstr>A few numbers for farm labor in California</vt:lpstr>
      <vt:lpstr>PowerPoint Presentation</vt:lpstr>
      <vt:lpstr>Milk is the biggest farm industry in California,  90% in the San Joaquin Valley </vt:lpstr>
      <vt:lpstr>PowerPoint Presentation</vt:lpstr>
      <vt:lpstr>Labor Costs as a Share of Costs for some Crops</vt:lpstr>
      <vt:lpstr>Thank you!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Boynton</dc:creator>
  <cp:lastModifiedBy>Josh Boynton</cp:lastModifiedBy>
  <cp:revision>25</cp:revision>
  <dcterms:created xsi:type="dcterms:W3CDTF">2024-04-10T19:11:13Z</dcterms:created>
  <dcterms:modified xsi:type="dcterms:W3CDTF">2024-04-25T19:41:39Z</dcterms:modified>
</cp:coreProperties>
</file>